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Poppins Ultra-Bold Italics" panose="020B0604020202020204" charset="0"/>
      <p:regular r:id="rId21"/>
    </p:embeddedFont>
    <p:embeddedFont>
      <p:font typeface="Calibri" panose="020F0502020204030204" pitchFamily="34" charset="0"/>
      <p:regular r:id="rId22"/>
      <p:bold r:id="rId23"/>
      <p:italic r:id="rId24"/>
      <p:boldItalic r:id="rId25"/>
    </p:embeddedFont>
    <p:embeddedFont>
      <p:font typeface="Montserrat Ultra-Bold" panose="020B0604020202020204" charset="-52"/>
      <p:regular r:id="rId26"/>
    </p:embeddedFont>
    <p:embeddedFont>
      <p:font typeface="Hero" panose="020B0604020202020204" charset="-52"/>
      <p:regular r:id="rId27"/>
    </p:embeddedFont>
    <p:embeddedFont>
      <p:font typeface="Poppins Bold Italics" panose="020B0604020202020204" charset="0"/>
      <p:regular r:id="rId28"/>
    </p:embeddedFont>
    <p:embeddedFont>
      <p:font typeface="Canva Sans" panose="020B0604020202020204" charset="0"/>
      <p:regular r:id="rId29"/>
    </p:embeddedFont>
    <p:embeddedFont>
      <p:font typeface="Canva Sans Bold" panose="020B0604020202020204" charset="0"/>
      <p:regular r:id="rId30"/>
    </p:embeddedFont>
    <p:embeddedFont>
      <p:font typeface="Poppins Bold" panose="020B0604020202020204" charset="0"/>
      <p:regular r:id="rId31"/>
    </p:embeddedFont>
    <p:embeddedFont>
      <p:font typeface="Montserrat Bold Italics" panose="020B0604020202020204" charset="-52"/>
      <p:regular r:id="rId32"/>
    </p:embeddedFont>
    <p:embeddedFont>
      <p:font typeface="Poppins" panose="020B0604020202020204" charset="0"/>
      <p:regular r:id="rId33"/>
    </p:embeddedFont>
    <p:embeddedFont>
      <p:font typeface="Open Sans Bold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970921" y="-576320"/>
            <a:ext cx="19230221" cy="11792286"/>
            <a:chOff x="0" y="0"/>
            <a:chExt cx="994103" cy="609600"/>
          </a:xfrm>
        </p:grpSpPr>
        <p:sp>
          <p:nvSpPr>
            <p:cNvPr id="3" name="Freeform 3"/>
            <p:cNvSpPr/>
            <p:nvPr/>
          </p:nvSpPr>
          <p:spPr>
            <a:xfrm>
              <a:off x="9781" y="0"/>
              <a:ext cx="974540" cy="609600"/>
            </a:xfrm>
            <a:custGeom>
              <a:avLst/>
              <a:gdLst/>
              <a:ahLst/>
              <a:cxnLst/>
              <a:rect l="l" t="t" r="r" b="b"/>
              <a:pathLst>
                <a:path w="974540" h="609600">
                  <a:moveTo>
                    <a:pt x="233678" y="0"/>
                  </a:moveTo>
                  <a:lnTo>
                    <a:pt x="944063" y="0"/>
                  </a:lnTo>
                  <a:cubicBezTo>
                    <a:pt x="953390" y="0"/>
                    <a:pt x="962149" y="4484"/>
                    <a:pt x="967602" y="12051"/>
                  </a:cubicBezTo>
                  <a:cubicBezTo>
                    <a:pt x="973056" y="19617"/>
                    <a:pt x="974540" y="29344"/>
                    <a:pt x="971591" y="38193"/>
                  </a:cubicBezTo>
                  <a:lnTo>
                    <a:pt x="793853" y="571407"/>
                  </a:lnTo>
                  <a:cubicBezTo>
                    <a:pt x="786250" y="594215"/>
                    <a:pt x="764905" y="609600"/>
                    <a:pt x="740863" y="609600"/>
                  </a:cubicBezTo>
                  <a:lnTo>
                    <a:pt x="30478" y="609600"/>
                  </a:lnTo>
                  <a:cubicBezTo>
                    <a:pt x="21151" y="609600"/>
                    <a:pt x="12392" y="605116"/>
                    <a:pt x="6938" y="597549"/>
                  </a:cubicBezTo>
                  <a:cubicBezTo>
                    <a:pt x="1484" y="589983"/>
                    <a:pt x="0" y="580256"/>
                    <a:pt x="2950" y="571407"/>
                  </a:cubicBezTo>
                  <a:lnTo>
                    <a:pt x="180688" y="38193"/>
                  </a:lnTo>
                  <a:cubicBezTo>
                    <a:pt x="188291" y="15385"/>
                    <a:pt x="209636" y="0"/>
                    <a:pt x="233678" y="0"/>
                  </a:cubicBez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4" name="TextBox 4"/>
            <p:cNvSpPr txBox="1"/>
            <p:nvPr/>
          </p:nvSpPr>
          <p:spPr>
            <a:xfrm>
              <a:off x="101600" y="-38100"/>
              <a:ext cx="790903"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56265" y="-1060295"/>
            <a:ext cx="17575470" cy="11792286"/>
            <a:chOff x="0" y="0"/>
            <a:chExt cx="908561" cy="609600"/>
          </a:xfrm>
        </p:grpSpPr>
        <p:sp>
          <p:nvSpPr>
            <p:cNvPr id="6" name="Freeform 6"/>
            <p:cNvSpPr/>
            <p:nvPr/>
          </p:nvSpPr>
          <p:spPr>
            <a:xfrm>
              <a:off x="10702" y="0"/>
              <a:ext cx="887156" cy="609600"/>
            </a:xfrm>
            <a:custGeom>
              <a:avLst/>
              <a:gdLst/>
              <a:ahLst/>
              <a:cxnLst/>
              <a:rect l="l" t="t" r="r" b="b"/>
              <a:pathLst>
                <a:path w="887156" h="609600">
                  <a:moveTo>
                    <a:pt x="236548" y="0"/>
                  </a:moveTo>
                  <a:lnTo>
                    <a:pt x="853809" y="0"/>
                  </a:lnTo>
                  <a:cubicBezTo>
                    <a:pt x="864015" y="0"/>
                    <a:pt x="873598" y="4906"/>
                    <a:pt x="879565" y="13185"/>
                  </a:cubicBezTo>
                  <a:cubicBezTo>
                    <a:pt x="885533" y="21464"/>
                    <a:pt x="887156" y="32107"/>
                    <a:pt x="883929" y="41789"/>
                  </a:cubicBezTo>
                  <a:lnTo>
                    <a:pt x="708588" y="567811"/>
                  </a:lnTo>
                  <a:cubicBezTo>
                    <a:pt x="700270" y="592767"/>
                    <a:pt x="676915" y="609600"/>
                    <a:pt x="650609" y="609600"/>
                  </a:cubicBezTo>
                  <a:lnTo>
                    <a:pt x="33348" y="609600"/>
                  </a:lnTo>
                  <a:cubicBezTo>
                    <a:pt x="23142" y="609600"/>
                    <a:pt x="13559" y="604694"/>
                    <a:pt x="7591" y="596415"/>
                  </a:cubicBezTo>
                  <a:cubicBezTo>
                    <a:pt x="1624" y="588136"/>
                    <a:pt x="0" y="577493"/>
                    <a:pt x="3228" y="567811"/>
                  </a:cubicBezTo>
                  <a:lnTo>
                    <a:pt x="178568" y="41789"/>
                  </a:lnTo>
                  <a:cubicBezTo>
                    <a:pt x="186887" y="16833"/>
                    <a:pt x="210242" y="0"/>
                    <a:pt x="236548" y="0"/>
                  </a:cubicBezTo>
                  <a:close/>
                </a:path>
              </a:pathLst>
            </a:custGeom>
            <a:solidFill>
              <a:srgbClr val="FFFFFF"/>
            </a:solidFill>
          </p:spPr>
        </p:sp>
        <p:sp>
          <p:nvSpPr>
            <p:cNvPr id="7" name="TextBox 7"/>
            <p:cNvSpPr txBox="1"/>
            <p:nvPr/>
          </p:nvSpPr>
          <p:spPr>
            <a:xfrm>
              <a:off x="101600" y="-38100"/>
              <a:ext cx="705361"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84688" y="7373702"/>
            <a:ext cx="3138911" cy="4131519"/>
            <a:chOff x="0" y="0"/>
            <a:chExt cx="463142" cy="609600"/>
          </a:xfrm>
        </p:grpSpPr>
        <p:sp>
          <p:nvSpPr>
            <p:cNvPr id="9" name="Freeform 9"/>
            <p:cNvSpPr/>
            <p:nvPr/>
          </p:nvSpPr>
          <p:spPr>
            <a:xfrm>
              <a:off x="0" y="0"/>
              <a:ext cx="463142" cy="609600"/>
            </a:xfrm>
            <a:custGeom>
              <a:avLst/>
              <a:gdLst/>
              <a:ahLst/>
              <a:cxnLst/>
              <a:rect l="l" t="t" r="r" b="b"/>
              <a:pathLst>
                <a:path w="463142" h="609600">
                  <a:moveTo>
                    <a:pt x="203200" y="0"/>
                  </a:moveTo>
                  <a:lnTo>
                    <a:pt x="463142" y="0"/>
                  </a:lnTo>
                  <a:lnTo>
                    <a:pt x="259942" y="609600"/>
                  </a:lnTo>
                  <a:lnTo>
                    <a:pt x="0" y="609600"/>
                  </a:lnTo>
                  <a:lnTo>
                    <a:pt x="203200" y="0"/>
                  </a:lnTo>
                  <a:close/>
                </a:path>
              </a:pathLst>
            </a:custGeom>
            <a:gradFill rotWithShape="1">
              <a:gsLst>
                <a:gs pos="0">
                  <a:srgbClr val="AFD255">
                    <a:alpha val="100000"/>
                  </a:srgbClr>
                </a:gs>
                <a:gs pos="100000">
                  <a:srgbClr val="D8FF72">
                    <a:alpha val="0"/>
                  </a:srgbClr>
                </a:gs>
              </a:gsLst>
              <a:lin ang="0"/>
            </a:gradFill>
          </p:spPr>
        </p:sp>
        <p:sp>
          <p:nvSpPr>
            <p:cNvPr id="10" name="TextBox 10"/>
            <p:cNvSpPr txBox="1"/>
            <p:nvPr/>
          </p:nvSpPr>
          <p:spPr>
            <a:xfrm>
              <a:off x="101600" y="-38100"/>
              <a:ext cx="259942"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84260" y="-1845021"/>
            <a:ext cx="3471131" cy="4802903"/>
            <a:chOff x="0" y="0"/>
            <a:chExt cx="440567" cy="609600"/>
          </a:xfrm>
        </p:grpSpPr>
        <p:sp>
          <p:nvSpPr>
            <p:cNvPr id="12" name="Freeform 12"/>
            <p:cNvSpPr/>
            <p:nvPr/>
          </p:nvSpPr>
          <p:spPr>
            <a:xfrm>
              <a:off x="0" y="0"/>
              <a:ext cx="440567" cy="609600"/>
            </a:xfrm>
            <a:custGeom>
              <a:avLst/>
              <a:gdLst/>
              <a:ahLst/>
              <a:cxnLst/>
              <a:rect l="l" t="t" r="r" b="b"/>
              <a:pathLst>
                <a:path w="440567" h="609600">
                  <a:moveTo>
                    <a:pt x="203200" y="0"/>
                  </a:moveTo>
                  <a:lnTo>
                    <a:pt x="440567" y="0"/>
                  </a:lnTo>
                  <a:lnTo>
                    <a:pt x="237367" y="609600"/>
                  </a:lnTo>
                  <a:lnTo>
                    <a:pt x="0" y="609600"/>
                  </a:lnTo>
                  <a:lnTo>
                    <a:pt x="203200" y="0"/>
                  </a:lnTo>
                  <a:close/>
                </a:path>
              </a:pathLst>
            </a:custGeom>
            <a:solidFill>
              <a:srgbClr val="EA1E1A"/>
            </a:solidFill>
          </p:spPr>
        </p:sp>
        <p:sp>
          <p:nvSpPr>
            <p:cNvPr id="13" name="TextBox 13"/>
            <p:cNvSpPr txBox="1"/>
            <p:nvPr/>
          </p:nvSpPr>
          <p:spPr>
            <a:xfrm>
              <a:off x="101600" y="-38100"/>
              <a:ext cx="237367"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613407" y="9111947"/>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939367" y="9111947"/>
            <a:ext cx="292706" cy="29270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906114"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21" name="TextBox 21"/>
          <p:cNvSpPr txBox="1"/>
          <p:nvPr/>
        </p:nvSpPr>
        <p:spPr>
          <a:xfrm>
            <a:off x="6232073"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22" name="TextBox 22"/>
          <p:cNvSpPr txBox="1"/>
          <p:nvPr/>
        </p:nvSpPr>
        <p:spPr>
          <a:xfrm>
            <a:off x="5811371" y="4131623"/>
            <a:ext cx="7828429" cy="1923604"/>
          </a:xfrm>
          <a:prstGeom prst="rect">
            <a:avLst/>
          </a:prstGeom>
        </p:spPr>
        <p:txBody>
          <a:bodyPr wrap="square" lIns="0" tIns="0" rIns="0" bIns="0" rtlCol="0" anchor="t">
            <a:spAutoFit/>
          </a:bodyPr>
          <a:lstStyle/>
          <a:p>
            <a:pPr algn="ctr">
              <a:lnSpc>
                <a:spcPts val="14979"/>
              </a:lnSpc>
            </a:pPr>
            <a:r>
              <a:rPr lang="en-US" sz="10699" b="1" i="1" dirty="0">
                <a:solidFill>
                  <a:srgbClr val="000000"/>
                </a:solidFill>
                <a:latin typeface="Open Sans Bold Italics"/>
                <a:ea typeface="Open Sans Bold Italics"/>
                <a:cs typeface="Open Sans Bold Italics"/>
                <a:sym typeface="Open Sans Bold Italics"/>
              </a:rPr>
              <a:t>БУЛЛИНГ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2649674" y="0"/>
            <a:ext cx="15638326" cy="10287000"/>
            <a:chOff x="0" y="0"/>
            <a:chExt cx="1078230" cy="709267"/>
          </a:xfrm>
        </p:grpSpPr>
        <p:sp>
          <p:nvSpPr>
            <p:cNvPr id="3" name="Freeform 3"/>
            <p:cNvSpPr/>
            <p:nvPr/>
          </p:nvSpPr>
          <p:spPr>
            <a:xfrm>
              <a:off x="0" y="0"/>
              <a:ext cx="1071954" cy="709267"/>
            </a:xfrm>
            <a:custGeom>
              <a:avLst/>
              <a:gdLst/>
              <a:ahLst/>
              <a:cxnLst/>
              <a:rect l="l" t="t" r="r" b="b"/>
              <a:pathLst>
                <a:path w="1071954" h="709267">
                  <a:moveTo>
                    <a:pt x="841861" y="0"/>
                  </a:moveTo>
                  <a:lnTo>
                    <a:pt x="33169" y="0"/>
                  </a:lnTo>
                  <a:cubicBezTo>
                    <a:pt x="14850" y="0"/>
                    <a:pt x="0" y="14850"/>
                    <a:pt x="0" y="33169"/>
                  </a:cubicBezTo>
                  <a:lnTo>
                    <a:pt x="0" y="676098"/>
                  </a:lnTo>
                  <a:cubicBezTo>
                    <a:pt x="0" y="684895"/>
                    <a:pt x="3495" y="693332"/>
                    <a:pt x="9715" y="699552"/>
                  </a:cubicBezTo>
                  <a:cubicBezTo>
                    <a:pt x="15935" y="705773"/>
                    <a:pt x="24372" y="709267"/>
                    <a:pt x="33169" y="709267"/>
                  </a:cubicBezTo>
                  <a:lnTo>
                    <a:pt x="841861" y="709267"/>
                  </a:lnTo>
                  <a:cubicBezTo>
                    <a:pt x="862376" y="709267"/>
                    <a:pt x="881321" y="698288"/>
                    <a:pt x="891520" y="680488"/>
                  </a:cubicBezTo>
                  <a:lnTo>
                    <a:pt x="1061740" y="383413"/>
                  </a:lnTo>
                  <a:cubicBezTo>
                    <a:pt x="1071954" y="365586"/>
                    <a:pt x="1071954" y="343681"/>
                    <a:pt x="1061740" y="325854"/>
                  </a:cubicBezTo>
                  <a:lnTo>
                    <a:pt x="891520" y="28779"/>
                  </a:lnTo>
                  <a:cubicBezTo>
                    <a:pt x="881321" y="10980"/>
                    <a:pt x="862376" y="0"/>
                    <a:pt x="841861"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0" y="-38100"/>
              <a:ext cx="963930" cy="7473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3744480" y="16330"/>
            <a:ext cx="14433453" cy="10287000"/>
            <a:chOff x="0" y="0"/>
            <a:chExt cx="995157" cy="709267"/>
          </a:xfrm>
        </p:grpSpPr>
        <p:sp>
          <p:nvSpPr>
            <p:cNvPr id="6" name="Freeform 6"/>
            <p:cNvSpPr/>
            <p:nvPr/>
          </p:nvSpPr>
          <p:spPr>
            <a:xfrm>
              <a:off x="0" y="0"/>
              <a:ext cx="988357" cy="709267"/>
            </a:xfrm>
            <a:custGeom>
              <a:avLst/>
              <a:gdLst/>
              <a:ahLst/>
              <a:cxnLst/>
              <a:rect l="l" t="t" r="r" b="b"/>
              <a:pathLst>
                <a:path w="988357" h="709267">
                  <a:moveTo>
                    <a:pt x="756019" y="0"/>
                  </a:moveTo>
                  <a:lnTo>
                    <a:pt x="35938" y="0"/>
                  </a:lnTo>
                  <a:cubicBezTo>
                    <a:pt x="26407" y="0"/>
                    <a:pt x="17266" y="3786"/>
                    <a:pt x="10526" y="10526"/>
                  </a:cubicBezTo>
                  <a:cubicBezTo>
                    <a:pt x="3786" y="17266"/>
                    <a:pt x="0" y="26407"/>
                    <a:pt x="0" y="35938"/>
                  </a:cubicBezTo>
                  <a:lnTo>
                    <a:pt x="0" y="673329"/>
                  </a:lnTo>
                  <a:cubicBezTo>
                    <a:pt x="0" y="682861"/>
                    <a:pt x="3786" y="692002"/>
                    <a:pt x="10526" y="698741"/>
                  </a:cubicBezTo>
                  <a:cubicBezTo>
                    <a:pt x="17266" y="705481"/>
                    <a:pt x="26407" y="709267"/>
                    <a:pt x="35938" y="709267"/>
                  </a:cubicBezTo>
                  <a:lnTo>
                    <a:pt x="756019" y="709267"/>
                  </a:lnTo>
                  <a:cubicBezTo>
                    <a:pt x="778246" y="709267"/>
                    <a:pt x="798773" y="697371"/>
                    <a:pt x="809823" y="678085"/>
                  </a:cubicBezTo>
                  <a:lnTo>
                    <a:pt x="977290" y="385816"/>
                  </a:lnTo>
                  <a:cubicBezTo>
                    <a:pt x="988357" y="366501"/>
                    <a:pt x="988357" y="342767"/>
                    <a:pt x="977290" y="323452"/>
                  </a:cubicBezTo>
                  <a:lnTo>
                    <a:pt x="809823" y="31182"/>
                  </a:lnTo>
                  <a:cubicBezTo>
                    <a:pt x="798773" y="11896"/>
                    <a:pt x="778246" y="0"/>
                    <a:pt x="756019" y="0"/>
                  </a:cubicBezTo>
                  <a:close/>
                </a:path>
              </a:pathLst>
            </a:custGeom>
            <a:solidFill>
              <a:srgbClr val="FFFFFF"/>
            </a:solidFill>
          </p:spPr>
        </p:sp>
        <p:sp>
          <p:nvSpPr>
            <p:cNvPr id="7" name="TextBox 7"/>
            <p:cNvSpPr txBox="1"/>
            <p:nvPr/>
          </p:nvSpPr>
          <p:spPr>
            <a:xfrm>
              <a:off x="0" y="-38100"/>
              <a:ext cx="880857" cy="7473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5476516">
            <a:off x="724620" y="3307608"/>
            <a:ext cx="5303065" cy="3671784"/>
            <a:chOff x="0" y="0"/>
            <a:chExt cx="1027168" cy="711200"/>
          </a:xfrm>
        </p:grpSpPr>
        <p:sp>
          <p:nvSpPr>
            <p:cNvPr id="9" name="Freeform 9"/>
            <p:cNvSpPr/>
            <p:nvPr/>
          </p:nvSpPr>
          <p:spPr>
            <a:xfrm>
              <a:off x="62755" y="70172"/>
              <a:ext cx="901657" cy="641028"/>
            </a:xfrm>
            <a:custGeom>
              <a:avLst/>
              <a:gdLst/>
              <a:ahLst/>
              <a:cxnLst/>
              <a:rect l="l" t="t" r="r" b="b"/>
              <a:pathLst>
                <a:path w="901657" h="641028">
                  <a:moveTo>
                    <a:pt x="531170" y="41082"/>
                  </a:moveTo>
                  <a:lnTo>
                    <a:pt x="884072" y="529774"/>
                  </a:lnTo>
                  <a:cubicBezTo>
                    <a:pt x="899500" y="551137"/>
                    <a:pt x="901658" y="579342"/>
                    <a:pt x="889661" y="602804"/>
                  </a:cubicBezTo>
                  <a:cubicBezTo>
                    <a:pt x="877664" y="626265"/>
                    <a:pt x="853534" y="641028"/>
                    <a:pt x="827183" y="641028"/>
                  </a:cubicBezTo>
                  <a:lnTo>
                    <a:pt x="74475" y="641028"/>
                  </a:lnTo>
                  <a:cubicBezTo>
                    <a:pt x="48124" y="641028"/>
                    <a:pt x="23994" y="626265"/>
                    <a:pt x="11997" y="602804"/>
                  </a:cubicBezTo>
                  <a:cubicBezTo>
                    <a:pt x="0" y="579342"/>
                    <a:pt x="2159" y="551137"/>
                    <a:pt x="17586" y="529774"/>
                  </a:cubicBezTo>
                  <a:lnTo>
                    <a:pt x="370488" y="41082"/>
                  </a:lnTo>
                  <a:cubicBezTo>
                    <a:pt x="389119" y="15283"/>
                    <a:pt x="419006" y="0"/>
                    <a:pt x="450829" y="0"/>
                  </a:cubicBezTo>
                  <a:cubicBezTo>
                    <a:pt x="482652" y="0"/>
                    <a:pt x="512539" y="15283"/>
                    <a:pt x="531170" y="41082"/>
                  </a:cubicBezTo>
                  <a:close/>
                </a:path>
              </a:pathLst>
            </a:custGeom>
            <a:solidFill>
              <a:srgbClr val="EA1E1A"/>
            </a:solidFill>
          </p:spPr>
        </p:sp>
        <p:sp>
          <p:nvSpPr>
            <p:cNvPr id="10" name="TextBox 10"/>
            <p:cNvSpPr txBox="1"/>
            <p:nvPr/>
          </p:nvSpPr>
          <p:spPr>
            <a:xfrm>
              <a:off x="160495" y="292100"/>
              <a:ext cx="706178"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593167" y="9078789"/>
            <a:ext cx="292706" cy="2927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919127" y="9078789"/>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885873" y="8986830"/>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18" name="TextBox 18"/>
          <p:cNvSpPr txBox="1"/>
          <p:nvPr/>
        </p:nvSpPr>
        <p:spPr>
          <a:xfrm>
            <a:off x="7163214" y="4084582"/>
            <a:ext cx="9255834" cy="3860031"/>
          </a:xfrm>
          <a:prstGeom prst="rect">
            <a:avLst/>
          </a:prstGeom>
        </p:spPr>
        <p:txBody>
          <a:bodyPr lIns="0" tIns="0" rIns="0" bIns="0" rtlCol="0" anchor="t">
            <a:spAutoFit/>
          </a:bodyPr>
          <a:lstStyle/>
          <a:p>
            <a:pPr algn="ctr">
              <a:lnSpc>
                <a:spcPts val="2799"/>
              </a:lnSpc>
              <a:spcBef>
                <a:spcPct val="0"/>
              </a:spcBef>
            </a:pPr>
            <a:endParaRPr dirty="0"/>
          </a:p>
          <a:p>
            <a:pPr marL="604515" lvl="1" indent="-302257" algn="l">
              <a:lnSpc>
                <a:spcPts val="3919"/>
              </a:lnSpc>
              <a:buAutoNum type="arabicPeriod"/>
            </a:pPr>
            <a:r>
              <a:rPr lang="ru-RU" sz="2799" dirty="0" smtClean="0">
                <a:solidFill>
                  <a:srgbClr val="000000"/>
                </a:solidFill>
                <a:latin typeface="Canva Sans"/>
                <a:ea typeface="Canva Sans"/>
                <a:cs typeface="Canva Sans"/>
                <a:sym typeface="Canva Sans"/>
              </a:rPr>
              <a:t>Педагог-психолог, классный руководитель, воспитатель (значимый взрослый)</a:t>
            </a:r>
            <a:endParaRPr lang="en-US" sz="2799" dirty="0">
              <a:solidFill>
                <a:srgbClr val="000000"/>
              </a:solidFill>
              <a:latin typeface="Canva Sans"/>
              <a:ea typeface="Canva Sans"/>
              <a:cs typeface="Canva Sans"/>
              <a:sym typeface="Canva Sans"/>
            </a:endParaRPr>
          </a:p>
          <a:p>
            <a:pPr marL="604515" lvl="1" indent="-302257" algn="l">
              <a:lnSpc>
                <a:spcPts val="3919"/>
              </a:lnSpc>
              <a:buAutoNum type="arabicPeriod"/>
            </a:pPr>
            <a:r>
              <a:rPr lang="en-US" sz="2799" dirty="0" err="1" smtClean="0">
                <a:solidFill>
                  <a:srgbClr val="000000"/>
                </a:solidFill>
                <a:latin typeface="Canva Sans"/>
                <a:ea typeface="Canva Sans"/>
                <a:cs typeface="Canva Sans"/>
                <a:sym typeface="Canva Sans"/>
              </a:rPr>
              <a:t>Телефон</a:t>
            </a:r>
            <a:r>
              <a:rPr lang="en-US" sz="2799" dirty="0" smtClean="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доверия</a:t>
            </a:r>
            <a:r>
              <a:rPr lang="en-US" sz="2799" dirty="0">
                <a:solidFill>
                  <a:srgbClr val="000000"/>
                </a:solidFill>
                <a:latin typeface="Canva Sans"/>
                <a:ea typeface="Canva Sans"/>
                <a:cs typeface="Canva Sans"/>
                <a:sym typeface="Canva Sans"/>
              </a:rPr>
              <a:t> </a:t>
            </a:r>
            <a:r>
              <a:rPr lang="ru-RU" sz="2799" dirty="0" smtClean="0">
                <a:solidFill>
                  <a:srgbClr val="000000"/>
                </a:solidFill>
                <a:latin typeface="Canva Sans"/>
                <a:ea typeface="Canva Sans"/>
                <a:cs typeface="Canva Sans"/>
                <a:sym typeface="Canva Sans"/>
              </a:rPr>
              <a:t>для детей, </a:t>
            </a:r>
            <a:r>
              <a:rPr lang="ru-RU" sz="2799" dirty="0" err="1" smtClean="0">
                <a:solidFill>
                  <a:srgbClr val="000000"/>
                </a:solidFill>
                <a:latin typeface="Canva Sans"/>
                <a:ea typeface="Canva Sans"/>
                <a:cs typeface="Canva Sans"/>
                <a:sym typeface="Canva Sans"/>
              </a:rPr>
              <a:t>полростков</a:t>
            </a:r>
            <a:r>
              <a:rPr lang="ru-RU" sz="2799" dirty="0" smtClean="0">
                <a:solidFill>
                  <a:srgbClr val="000000"/>
                </a:solidFill>
                <a:latin typeface="Canva Sans"/>
                <a:ea typeface="Canva Sans"/>
                <a:cs typeface="Canva Sans"/>
                <a:sym typeface="Canva Sans"/>
              </a:rPr>
              <a:t>, их родителей</a:t>
            </a:r>
            <a:r>
              <a:rPr lang="en-US" sz="2799" dirty="0" smtClean="0">
                <a:solidFill>
                  <a:srgbClr val="000000"/>
                </a:solidFill>
                <a:latin typeface="Canva Sans"/>
                <a:ea typeface="Canva Sans"/>
                <a:cs typeface="Canva Sans"/>
                <a:sym typeface="Canva Sans"/>
              </a:rPr>
              <a:t>: 8-800-</a:t>
            </a:r>
            <a:r>
              <a:rPr lang="ru-RU" sz="2799" dirty="0" smtClean="0">
                <a:solidFill>
                  <a:srgbClr val="000000"/>
                </a:solidFill>
                <a:latin typeface="Canva Sans"/>
                <a:ea typeface="Canva Sans"/>
                <a:cs typeface="Canva Sans"/>
                <a:sym typeface="Canva Sans"/>
              </a:rPr>
              <a:t>2000-122</a:t>
            </a:r>
            <a:r>
              <a:rPr lang="en-US" sz="2799" dirty="0" smtClean="0">
                <a:solidFill>
                  <a:srgbClr val="000000"/>
                </a:solidFill>
                <a:latin typeface="Canva Sans"/>
                <a:ea typeface="Canva Sans"/>
                <a:cs typeface="Canva Sans"/>
                <a:sym typeface="Canva Sans"/>
              </a:rPr>
              <a:t> </a:t>
            </a:r>
            <a:r>
              <a:rPr lang="ru-RU" sz="2799" dirty="0" smtClean="0">
                <a:solidFill>
                  <a:srgbClr val="000000"/>
                </a:solidFill>
                <a:latin typeface="Canva Sans"/>
                <a:ea typeface="Canva Sans"/>
                <a:cs typeface="Canva Sans"/>
                <a:sym typeface="Canva Sans"/>
              </a:rPr>
              <a:t> </a:t>
            </a:r>
            <a:endParaRPr lang="en-US" sz="2799" dirty="0">
              <a:solidFill>
                <a:srgbClr val="000000"/>
              </a:solidFill>
              <a:latin typeface="Canva Sans"/>
              <a:ea typeface="Canva Sans"/>
              <a:cs typeface="Canva Sans"/>
              <a:sym typeface="Canva Sans"/>
            </a:endParaRPr>
          </a:p>
          <a:p>
            <a:pPr marL="604515" lvl="1" indent="-302257" algn="l">
              <a:lnSpc>
                <a:spcPts val="3919"/>
              </a:lnSpc>
              <a:buAutoNum type="arabicPeriod"/>
            </a:pPr>
            <a:r>
              <a:rPr lang="en-US" sz="2799" dirty="0" err="1">
                <a:solidFill>
                  <a:srgbClr val="000000"/>
                </a:solidFill>
                <a:latin typeface="Canva Sans"/>
                <a:ea typeface="Canva Sans"/>
                <a:cs typeface="Canva Sans"/>
                <a:sym typeface="Canva Sans"/>
              </a:rPr>
              <a:t>Органы</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опеки</a:t>
            </a:r>
            <a:r>
              <a:rPr lang="en-US" sz="2799" dirty="0">
                <a:solidFill>
                  <a:srgbClr val="000000"/>
                </a:solidFill>
                <a:latin typeface="Canva Sans"/>
                <a:ea typeface="Canva Sans"/>
                <a:cs typeface="Canva Sans"/>
                <a:sym typeface="Canva Sans"/>
              </a:rPr>
              <a:t> и </a:t>
            </a:r>
            <a:r>
              <a:rPr lang="en-US" sz="2799" dirty="0" err="1">
                <a:solidFill>
                  <a:srgbClr val="000000"/>
                </a:solidFill>
                <a:latin typeface="Canva Sans"/>
                <a:ea typeface="Canva Sans"/>
                <a:cs typeface="Canva Sans"/>
                <a:sym typeface="Canva Sans"/>
              </a:rPr>
              <a:t>попечительства</a:t>
            </a:r>
            <a:r>
              <a:rPr lang="en-US" sz="2799" dirty="0">
                <a:solidFill>
                  <a:srgbClr val="000000"/>
                </a:solidFill>
                <a:latin typeface="Canva Sans"/>
                <a:ea typeface="Canva Sans"/>
                <a:cs typeface="Canva Sans"/>
                <a:sym typeface="Canva Sans"/>
              </a:rPr>
              <a:t>.</a:t>
            </a:r>
          </a:p>
          <a:p>
            <a:pPr marL="604515" lvl="1" indent="-302257" algn="l">
              <a:lnSpc>
                <a:spcPts val="3919"/>
              </a:lnSpc>
              <a:buAutoNum type="arabicPeriod"/>
            </a:pPr>
            <a:r>
              <a:rPr lang="en-US" sz="2799" dirty="0" err="1">
                <a:solidFill>
                  <a:srgbClr val="000000"/>
                </a:solidFill>
                <a:latin typeface="Canva Sans"/>
                <a:ea typeface="Canva Sans"/>
                <a:cs typeface="Canva Sans"/>
                <a:sym typeface="Canva Sans"/>
              </a:rPr>
              <a:t>Правоохранительные</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органы</a:t>
            </a:r>
            <a:r>
              <a:rPr lang="en-US" sz="2799" dirty="0">
                <a:solidFill>
                  <a:srgbClr val="000000"/>
                </a:solidFill>
                <a:latin typeface="Canva Sans"/>
                <a:ea typeface="Canva Sans"/>
                <a:cs typeface="Canva Sans"/>
                <a:sym typeface="Canva Sans"/>
              </a:rPr>
              <a:t> (в </a:t>
            </a:r>
            <a:r>
              <a:rPr lang="en-US" sz="2799" dirty="0" err="1">
                <a:solidFill>
                  <a:srgbClr val="000000"/>
                </a:solidFill>
                <a:latin typeface="Canva Sans"/>
                <a:ea typeface="Canva Sans"/>
                <a:cs typeface="Canva Sans"/>
                <a:sym typeface="Canva Sans"/>
              </a:rPr>
              <a:t>случае</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серьезных</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угроз</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или</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физического</a:t>
            </a:r>
            <a:r>
              <a:rPr lang="en-US" sz="2799" dirty="0">
                <a:solidFill>
                  <a:srgbClr val="000000"/>
                </a:solidFill>
                <a:latin typeface="Canva Sans"/>
                <a:ea typeface="Canva Sans"/>
                <a:cs typeface="Canva Sans"/>
                <a:sym typeface="Canva Sans"/>
              </a:rPr>
              <a:t> </a:t>
            </a:r>
            <a:r>
              <a:rPr lang="en-US" sz="2799" dirty="0" err="1">
                <a:solidFill>
                  <a:srgbClr val="000000"/>
                </a:solidFill>
                <a:latin typeface="Canva Sans"/>
                <a:ea typeface="Canva Sans"/>
                <a:cs typeface="Canva Sans"/>
                <a:sym typeface="Canva Sans"/>
              </a:rPr>
              <a:t>насилия</a:t>
            </a:r>
            <a:r>
              <a:rPr lang="en-US" sz="2799" dirty="0">
                <a:solidFill>
                  <a:srgbClr val="000000"/>
                </a:solidFill>
                <a:latin typeface="Canva Sans"/>
                <a:ea typeface="Canva Sans"/>
                <a:cs typeface="Canva Sans"/>
                <a:sym typeface="Canva Sans"/>
              </a:rPr>
              <a:t>).</a:t>
            </a:r>
          </a:p>
        </p:txBody>
      </p:sp>
      <p:sp>
        <p:nvSpPr>
          <p:cNvPr id="19" name="TextBox 19"/>
          <p:cNvSpPr txBox="1"/>
          <p:nvPr/>
        </p:nvSpPr>
        <p:spPr>
          <a:xfrm>
            <a:off x="6234362" y="636392"/>
            <a:ext cx="11369529" cy="2569845"/>
          </a:xfrm>
          <a:prstGeom prst="rect">
            <a:avLst/>
          </a:prstGeom>
        </p:spPr>
        <p:txBody>
          <a:bodyPr lIns="0" tIns="0" rIns="0" bIns="0" rtlCol="0" anchor="t">
            <a:spAutoFit/>
          </a:bodyPr>
          <a:lstStyle/>
          <a:p>
            <a:pPr algn="ctr">
              <a:lnSpc>
                <a:spcPts val="10080"/>
              </a:lnSpc>
            </a:pPr>
            <a:r>
              <a:rPr lang="en-US" sz="7200" b="1" i="1">
                <a:solidFill>
                  <a:srgbClr val="EA1E1A"/>
                </a:solidFill>
                <a:latin typeface="Poppins Bold Italics"/>
                <a:ea typeface="Poppins Bold Italics"/>
                <a:cs typeface="Poppins Bold Italics"/>
                <a:sym typeface="Poppins Bold Italics"/>
              </a:rPr>
              <a:t>КУДА ОБРАЩАТЬСЯ ЗА ПОМОЩЬЮ:</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970921" y="-576320"/>
            <a:ext cx="19230221" cy="11792286"/>
            <a:chOff x="0" y="0"/>
            <a:chExt cx="994103" cy="609600"/>
          </a:xfrm>
        </p:grpSpPr>
        <p:sp>
          <p:nvSpPr>
            <p:cNvPr id="3" name="Freeform 3"/>
            <p:cNvSpPr/>
            <p:nvPr/>
          </p:nvSpPr>
          <p:spPr>
            <a:xfrm>
              <a:off x="9781" y="0"/>
              <a:ext cx="974540" cy="609600"/>
            </a:xfrm>
            <a:custGeom>
              <a:avLst/>
              <a:gdLst/>
              <a:ahLst/>
              <a:cxnLst/>
              <a:rect l="l" t="t" r="r" b="b"/>
              <a:pathLst>
                <a:path w="974540" h="609600">
                  <a:moveTo>
                    <a:pt x="233678" y="0"/>
                  </a:moveTo>
                  <a:lnTo>
                    <a:pt x="944063" y="0"/>
                  </a:lnTo>
                  <a:cubicBezTo>
                    <a:pt x="953390" y="0"/>
                    <a:pt x="962149" y="4484"/>
                    <a:pt x="967602" y="12051"/>
                  </a:cubicBezTo>
                  <a:cubicBezTo>
                    <a:pt x="973056" y="19617"/>
                    <a:pt x="974540" y="29344"/>
                    <a:pt x="971591" y="38193"/>
                  </a:cubicBezTo>
                  <a:lnTo>
                    <a:pt x="793853" y="571407"/>
                  </a:lnTo>
                  <a:cubicBezTo>
                    <a:pt x="786250" y="594215"/>
                    <a:pt x="764905" y="609600"/>
                    <a:pt x="740863" y="609600"/>
                  </a:cubicBezTo>
                  <a:lnTo>
                    <a:pt x="30478" y="609600"/>
                  </a:lnTo>
                  <a:cubicBezTo>
                    <a:pt x="21151" y="609600"/>
                    <a:pt x="12392" y="605116"/>
                    <a:pt x="6938" y="597549"/>
                  </a:cubicBezTo>
                  <a:cubicBezTo>
                    <a:pt x="1484" y="589983"/>
                    <a:pt x="0" y="580256"/>
                    <a:pt x="2950" y="571407"/>
                  </a:cubicBezTo>
                  <a:lnTo>
                    <a:pt x="180688" y="38193"/>
                  </a:lnTo>
                  <a:cubicBezTo>
                    <a:pt x="188291" y="15385"/>
                    <a:pt x="209636" y="0"/>
                    <a:pt x="233678" y="0"/>
                  </a:cubicBez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4" name="TextBox 4"/>
            <p:cNvSpPr txBox="1"/>
            <p:nvPr/>
          </p:nvSpPr>
          <p:spPr>
            <a:xfrm>
              <a:off x="101600" y="-38100"/>
              <a:ext cx="790903"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56265" y="-1060295"/>
            <a:ext cx="17575470" cy="11792286"/>
            <a:chOff x="0" y="0"/>
            <a:chExt cx="908561" cy="609600"/>
          </a:xfrm>
        </p:grpSpPr>
        <p:sp>
          <p:nvSpPr>
            <p:cNvPr id="6" name="Freeform 6"/>
            <p:cNvSpPr/>
            <p:nvPr/>
          </p:nvSpPr>
          <p:spPr>
            <a:xfrm>
              <a:off x="10702" y="0"/>
              <a:ext cx="887156" cy="609600"/>
            </a:xfrm>
            <a:custGeom>
              <a:avLst/>
              <a:gdLst/>
              <a:ahLst/>
              <a:cxnLst/>
              <a:rect l="l" t="t" r="r" b="b"/>
              <a:pathLst>
                <a:path w="887156" h="609600">
                  <a:moveTo>
                    <a:pt x="236548" y="0"/>
                  </a:moveTo>
                  <a:lnTo>
                    <a:pt x="853809" y="0"/>
                  </a:lnTo>
                  <a:cubicBezTo>
                    <a:pt x="864015" y="0"/>
                    <a:pt x="873598" y="4906"/>
                    <a:pt x="879565" y="13185"/>
                  </a:cubicBezTo>
                  <a:cubicBezTo>
                    <a:pt x="885533" y="21464"/>
                    <a:pt x="887156" y="32107"/>
                    <a:pt x="883929" y="41789"/>
                  </a:cubicBezTo>
                  <a:lnTo>
                    <a:pt x="708588" y="567811"/>
                  </a:lnTo>
                  <a:cubicBezTo>
                    <a:pt x="700270" y="592767"/>
                    <a:pt x="676915" y="609600"/>
                    <a:pt x="650609" y="609600"/>
                  </a:cubicBezTo>
                  <a:lnTo>
                    <a:pt x="33348" y="609600"/>
                  </a:lnTo>
                  <a:cubicBezTo>
                    <a:pt x="23142" y="609600"/>
                    <a:pt x="13559" y="604694"/>
                    <a:pt x="7591" y="596415"/>
                  </a:cubicBezTo>
                  <a:cubicBezTo>
                    <a:pt x="1624" y="588136"/>
                    <a:pt x="0" y="577493"/>
                    <a:pt x="3228" y="567811"/>
                  </a:cubicBezTo>
                  <a:lnTo>
                    <a:pt x="178568" y="41789"/>
                  </a:lnTo>
                  <a:cubicBezTo>
                    <a:pt x="186887" y="16833"/>
                    <a:pt x="210242" y="0"/>
                    <a:pt x="236548" y="0"/>
                  </a:cubicBezTo>
                  <a:close/>
                </a:path>
              </a:pathLst>
            </a:custGeom>
            <a:solidFill>
              <a:srgbClr val="FFFFFF"/>
            </a:solidFill>
          </p:spPr>
        </p:sp>
        <p:sp>
          <p:nvSpPr>
            <p:cNvPr id="7" name="TextBox 7"/>
            <p:cNvSpPr txBox="1"/>
            <p:nvPr/>
          </p:nvSpPr>
          <p:spPr>
            <a:xfrm>
              <a:off x="101600" y="-38100"/>
              <a:ext cx="705361"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84688" y="7373702"/>
            <a:ext cx="3138911" cy="4131519"/>
            <a:chOff x="0" y="0"/>
            <a:chExt cx="463142" cy="609600"/>
          </a:xfrm>
        </p:grpSpPr>
        <p:sp>
          <p:nvSpPr>
            <p:cNvPr id="9" name="Freeform 9"/>
            <p:cNvSpPr/>
            <p:nvPr/>
          </p:nvSpPr>
          <p:spPr>
            <a:xfrm>
              <a:off x="0" y="0"/>
              <a:ext cx="463142" cy="609600"/>
            </a:xfrm>
            <a:custGeom>
              <a:avLst/>
              <a:gdLst/>
              <a:ahLst/>
              <a:cxnLst/>
              <a:rect l="l" t="t" r="r" b="b"/>
              <a:pathLst>
                <a:path w="463142" h="609600">
                  <a:moveTo>
                    <a:pt x="203200" y="0"/>
                  </a:moveTo>
                  <a:lnTo>
                    <a:pt x="463142" y="0"/>
                  </a:lnTo>
                  <a:lnTo>
                    <a:pt x="259942" y="609600"/>
                  </a:lnTo>
                  <a:lnTo>
                    <a:pt x="0" y="609600"/>
                  </a:lnTo>
                  <a:lnTo>
                    <a:pt x="203200" y="0"/>
                  </a:lnTo>
                  <a:close/>
                </a:path>
              </a:pathLst>
            </a:custGeom>
            <a:gradFill rotWithShape="1">
              <a:gsLst>
                <a:gs pos="0">
                  <a:srgbClr val="AFD255">
                    <a:alpha val="100000"/>
                  </a:srgbClr>
                </a:gs>
                <a:gs pos="100000">
                  <a:srgbClr val="D8FF72">
                    <a:alpha val="0"/>
                  </a:srgbClr>
                </a:gs>
              </a:gsLst>
              <a:lin ang="0"/>
            </a:gradFill>
          </p:spPr>
        </p:sp>
        <p:sp>
          <p:nvSpPr>
            <p:cNvPr id="10" name="TextBox 10"/>
            <p:cNvSpPr txBox="1"/>
            <p:nvPr/>
          </p:nvSpPr>
          <p:spPr>
            <a:xfrm>
              <a:off x="101600" y="-38100"/>
              <a:ext cx="259942"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84260" y="-1845021"/>
            <a:ext cx="3471131" cy="4802903"/>
            <a:chOff x="0" y="0"/>
            <a:chExt cx="440567" cy="609600"/>
          </a:xfrm>
        </p:grpSpPr>
        <p:sp>
          <p:nvSpPr>
            <p:cNvPr id="12" name="Freeform 12"/>
            <p:cNvSpPr/>
            <p:nvPr/>
          </p:nvSpPr>
          <p:spPr>
            <a:xfrm>
              <a:off x="0" y="0"/>
              <a:ext cx="440567" cy="609600"/>
            </a:xfrm>
            <a:custGeom>
              <a:avLst/>
              <a:gdLst/>
              <a:ahLst/>
              <a:cxnLst/>
              <a:rect l="l" t="t" r="r" b="b"/>
              <a:pathLst>
                <a:path w="440567" h="609600">
                  <a:moveTo>
                    <a:pt x="203200" y="0"/>
                  </a:moveTo>
                  <a:lnTo>
                    <a:pt x="440567" y="0"/>
                  </a:lnTo>
                  <a:lnTo>
                    <a:pt x="237367" y="609600"/>
                  </a:lnTo>
                  <a:lnTo>
                    <a:pt x="0" y="609600"/>
                  </a:lnTo>
                  <a:lnTo>
                    <a:pt x="203200" y="0"/>
                  </a:lnTo>
                  <a:close/>
                </a:path>
              </a:pathLst>
            </a:custGeom>
            <a:solidFill>
              <a:srgbClr val="EA1E1A"/>
            </a:solidFill>
          </p:spPr>
        </p:sp>
        <p:sp>
          <p:nvSpPr>
            <p:cNvPr id="13" name="TextBox 13"/>
            <p:cNvSpPr txBox="1"/>
            <p:nvPr/>
          </p:nvSpPr>
          <p:spPr>
            <a:xfrm>
              <a:off x="101600" y="-38100"/>
              <a:ext cx="237367"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613407" y="9111947"/>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939367" y="9111947"/>
            <a:ext cx="292706" cy="29270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906114"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21" name="TextBox 21"/>
          <p:cNvSpPr txBox="1"/>
          <p:nvPr/>
        </p:nvSpPr>
        <p:spPr>
          <a:xfrm>
            <a:off x="6232073"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22" name="TextBox 22"/>
          <p:cNvSpPr txBox="1"/>
          <p:nvPr/>
        </p:nvSpPr>
        <p:spPr>
          <a:xfrm>
            <a:off x="2432917" y="4179363"/>
            <a:ext cx="13114513" cy="2785746"/>
          </a:xfrm>
          <a:prstGeom prst="rect">
            <a:avLst/>
          </a:prstGeom>
        </p:spPr>
        <p:txBody>
          <a:bodyPr lIns="0" tIns="0" rIns="0" bIns="0" rtlCol="0" anchor="t">
            <a:spAutoFit/>
          </a:bodyPr>
          <a:lstStyle/>
          <a:p>
            <a:pPr algn="ctr">
              <a:lnSpc>
                <a:spcPts val="4479"/>
              </a:lnSpc>
            </a:pPr>
            <a:r>
              <a:rPr lang="en-US" sz="3199" b="1" i="1">
                <a:solidFill>
                  <a:srgbClr val="000000"/>
                </a:solidFill>
                <a:latin typeface="Open Sans Bold Italics"/>
                <a:ea typeface="Open Sans Bold Italics"/>
                <a:cs typeface="Open Sans Bold Italics"/>
                <a:sym typeface="Open Sans Bold Italics"/>
              </a:rPr>
              <a:t> Буллинг — это не просто «детские игры», а серьезная проблема, которая требует внимания и вмешательства взрослых. Важно помнить, что каждый ребенок имеет право на безопасность и уважение.</a:t>
            </a:r>
          </a:p>
          <a:p>
            <a:pPr algn="ctr">
              <a:lnSpc>
                <a:spcPts val="4479"/>
              </a:lnSpc>
            </a:pPr>
            <a:endParaRPr lang="en-US" sz="3199" b="1" i="1">
              <a:solidFill>
                <a:srgbClr val="000000"/>
              </a:solidFill>
              <a:latin typeface="Open Sans Bold Italics"/>
              <a:ea typeface="Open Sans Bold Italics"/>
              <a:cs typeface="Open Sans Bold Italics"/>
              <a:sym typeface="Open Sans Bold Italic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01056" y="0"/>
            <a:ext cx="16768063" cy="10287000"/>
            <a:chOff x="0" y="0"/>
            <a:chExt cx="1156123" cy="709267"/>
          </a:xfrm>
        </p:grpSpPr>
        <p:sp>
          <p:nvSpPr>
            <p:cNvPr id="3" name="Freeform 3"/>
            <p:cNvSpPr/>
            <p:nvPr/>
          </p:nvSpPr>
          <p:spPr>
            <a:xfrm>
              <a:off x="0" y="0"/>
              <a:ext cx="1150270" cy="709267"/>
            </a:xfrm>
            <a:custGeom>
              <a:avLst/>
              <a:gdLst/>
              <a:ahLst/>
              <a:cxnLst/>
              <a:rect l="l" t="t" r="r" b="b"/>
              <a:pathLst>
                <a:path w="1150270" h="709267">
                  <a:moveTo>
                    <a:pt x="921989" y="0"/>
                  </a:moveTo>
                  <a:lnTo>
                    <a:pt x="30934" y="0"/>
                  </a:lnTo>
                  <a:cubicBezTo>
                    <a:pt x="13850" y="0"/>
                    <a:pt x="0" y="13850"/>
                    <a:pt x="0" y="30934"/>
                  </a:cubicBezTo>
                  <a:lnTo>
                    <a:pt x="0" y="678333"/>
                  </a:lnTo>
                  <a:cubicBezTo>
                    <a:pt x="0" y="695417"/>
                    <a:pt x="13850" y="709267"/>
                    <a:pt x="30934" y="709267"/>
                  </a:cubicBezTo>
                  <a:lnTo>
                    <a:pt x="921989" y="709267"/>
                  </a:lnTo>
                  <a:cubicBezTo>
                    <a:pt x="941121" y="709267"/>
                    <a:pt x="958790" y="699027"/>
                    <a:pt x="968302" y="682427"/>
                  </a:cubicBezTo>
                  <a:lnTo>
                    <a:pt x="1140744" y="381474"/>
                  </a:lnTo>
                  <a:cubicBezTo>
                    <a:pt x="1150270" y="364848"/>
                    <a:pt x="1150270" y="344419"/>
                    <a:pt x="1140744" y="327793"/>
                  </a:cubicBezTo>
                  <a:lnTo>
                    <a:pt x="968302" y="26840"/>
                  </a:lnTo>
                  <a:cubicBezTo>
                    <a:pt x="958790" y="10240"/>
                    <a:pt x="941121" y="0"/>
                    <a:pt x="921989"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0" y="-38100"/>
              <a:ext cx="1041823" cy="7473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01056" y="0"/>
            <a:ext cx="19206430" cy="10287000"/>
            <a:chOff x="0" y="0"/>
            <a:chExt cx="1324243" cy="709267"/>
          </a:xfrm>
        </p:grpSpPr>
        <p:sp>
          <p:nvSpPr>
            <p:cNvPr id="6" name="Freeform 6"/>
            <p:cNvSpPr/>
            <p:nvPr/>
          </p:nvSpPr>
          <p:spPr>
            <a:xfrm>
              <a:off x="0" y="0"/>
              <a:ext cx="1319134" cy="709267"/>
            </a:xfrm>
            <a:custGeom>
              <a:avLst/>
              <a:gdLst/>
              <a:ahLst/>
              <a:cxnLst/>
              <a:rect l="l" t="t" r="r" b="b"/>
              <a:pathLst>
                <a:path w="1319134" h="709267">
                  <a:moveTo>
                    <a:pt x="1094036" y="0"/>
                  </a:moveTo>
                  <a:lnTo>
                    <a:pt x="27007" y="0"/>
                  </a:lnTo>
                  <a:cubicBezTo>
                    <a:pt x="19844" y="0"/>
                    <a:pt x="12975" y="2845"/>
                    <a:pt x="7910" y="7910"/>
                  </a:cubicBezTo>
                  <a:cubicBezTo>
                    <a:pt x="2845" y="12975"/>
                    <a:pt x="0" y="19844"/>
                    <a:pt x="0" y="27007"/>
                  </a:cubicBezTo>
                  <a:lnTo>
                    <a:pt x="0" y="682260"/>
                  </a:lnTo>
                  <a:cubicBezTo>
                    <a:pt x="0" y="689423"/>
                    <a:pt x="2845" y="696292"/>
                    <a:pt x="7910" y="701357"/>
                  </a:cubicBezTo>
                  <a:cubicBezTo>
                    <a:pt x="12975" y="706422"/>
                    <a:pt x="19844" y="709267"/>
                    <a:pt x="27007" y="709267"/>
                  </a:cubicBezTo>
                  <a:lnTo>
                    <a:pt x="1094036" y="709267"/>
                  </a:lnTo>
                  <a:cubicBezTo>
                    <a:pt x="1110740" y="709267"/>
                    <a:pt x="1126166" y="700327"/>
                    <a:pt x="1134470" y="685834"/>
                  </a:cubicBezTo>
                  <a:lnTo>
                    <a:pt x="1310817" y="378067"/>
                  </a:lnTo>
                  <a:cubicBezTo>
                    <a:pt x="1319134" y="363552"/>
                    <a:pt x="1319134" y="345716"/>
                    <a:pt x="1310817" y="331201"/>
                  </a:cubicBezTo>
                  <a:lnTo>
                    <a:pt x="1134470" y="23433"/>
                  </a:lnTo>
                  <a:cubicBezTo>
                    <a:pt x="1126166" y="8940"/>
                    <a:pt x="1110740" y="0"/>
                    <a:pt x="1094036" y="0"/>
                  </a:cubicBezTo>
                  <a:close/>
                </a:path>
              </a:pathLst>
            </a:custGeom>
            <a:solidFill>
              <a:srgbClr val="FFFFFF"/>
            </a:solidFill>
          </p:spPr>
        </p:sp>
        <p:sp>
          <p:nvSpPr>
            <p:cNvPr id="7" name="TextBox 7"/>
            <p:cNvSpPr txBox="1"/>
            <p:nvPr/>
          </p:nvSpPr>
          <p:spPr>
            <a:xfrm>
              <a:off x="0" y="-38100"/>
              <a:ext cx="1209943" cy="7473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13882" y="9111947"/>
            <a:ext cx="292706" cy="2927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339842" y="9111947"/>
            <a:ext cx="292706" cy="2927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306589"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15" name="TextBox 15"/>
          <p:cNvSpPr txBox="1"/>
          <p:nvPr/>
        </p:nvSpPr>
        <p:spPr>
          <a:xfrm>
            <a:off x="5632548"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16" name="TextBox 16"/>
          <p:cNvSpPr txBox="1"/>
          <p:nvPr/>
        </p:nvSpPr>
        <p:spPr>
          <a:xfrm>
            <a:off x="1028700" y="1114425"/>
            <a:ext cx="16914252" cy="1095758"/>
          </a:xfrm>
          <a:prstGeom prst="rect">
            <a:avLst/>
          </a:prstGeom>
        </p:spPr>
        <p:txBody>
          <a:bodyPr lIns="0" tIns="0" rIns="0" bIns="0" rtlCol="0" anchor="t">
            <a:spAutoFit/>
          </a:bodyPr>
          <a:lstStyle/>
          <a:p>
            <a:pPr algn="l">
              <a:lnSpc>
                <a:spcPts val="4257"/>
              </a:lnSpc>
            </a:pPr>
            <a:r>
              <a:rPr lang="en-US" sz="4300" b="1" i="1">
                <a:solidFill>
                  <a:srgbClr val="EA1E1A"/>
                </a:solidFill>
                <a:latin typeface="Montserrat Bold Italics"/>
                <a:ea typeface="Montserrat Bold Italics"/>
                <a:cs typeface="Montserrat Bold Italics"/>
                <a:sym typeface="Montserrat Bold Italics"/>
              </a:rPr>
              <a:t>ЕСЛИ ВАШЕГО РЕБЕНКА БУЛЛЯТ, ВАЖНО ДЕЙСТВОВАТЬ СПОКОЙНО И ПОДДЕРЖИВАЮЩЕ:</a:t>
            </a:r>
          </a:p>
        </p:txBody>
      </p:sp>
      <p:sp>
        <p:nvSpPr>
          <p:cNvPr id="17" name="TextBox 17"/>
          <p:cNvSpPr txBox="1"/>
          <p:nvPr/>
        </p:nvSpPr>
        <p:spPr>
          <a:xfrm>
            <a:off x="1028700" y="2911890"/>
            <a:ext cx="12365719" cy="5425440"/>
          </a:xfrm>
          <a:prstGeom prst="rect">
            <a:avLst/>
          </a:prstGeom>
        </p:spPr>
        <p:txBody>
          <a:bodyPr lIns="0" tIns="0" rIns="0" bIns="0" rtlCol="0" anchor="t">
            <a:spAutoFit/>
          </a:bodyPr>
          <a:lstStyle/>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Выслушайте и поддержите</a:t>
            </a:r>
            <a:r>
              <a:rPr lang="en-US" sz="2399">
                <a:solidFill>
                  <a:srgbClr val="000000"/>
                </a:solidFill>
                <a:latin typeface="Canva Sans"/>
                <a:ea typeface="Canva Sans"/>
                <a:cs typeface="Canva Sans"/>
                <a:sym typeface="Canva Sans"/>
              </a:rPr>
              <a:t> – дайте понять ребенку, что он не виноват, и вы на его стороне.</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Проанализируйте ситуацию</a:t>
            </a:r>
            <a:r>
              <a:rPr lang="en-US" sz="2399">
                <a:solidFill>
                  <a:srgbClr val="000000"/>
                </a:solidFill>
                <a:latin typeface="Canva Sans"/>
                <a:ea typeface="Canva Sans"/>
                <a:cs typeface="Canva Sans"/>
                <a:sym typeface="Canva Sans"/>
              </a:rPr>
              <a:t> – уточните, где, как и кто участвует в буллинге.</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Научите реагировать </a:t>
            </a:r>
            <a:r>
              <a:rPr lang="en-US" sz="2399">
                <a:solidFill>
                  <a:srgbClr val="000000"/>
                </a:solidFill>
                <a:latin typeface="Canva Sans"/>
                <a:ea typeface="Canva Sans"/>
                <a:cs typeface="Canva Sans"/>
                <a:sym typeface="Canva Sans"/>
              </a:rPr>
              <a:t>– помогите ребенку развить навыки уверенного поведения, игнорирования или краткого ответа агрессору.</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Сообщите в школу</a:t>
            </a:r>
            <a:r>
              <a:rPr lang="en-US" sz="2399">
                <a:solidFill>
                  <a:srgbClr val="000000"/>
                </a:solidFill>
                <a:latin typeface="Canva Sans"/>
                <a:ea typeface="Canva Sans"/>
                <a:cs typeface="Canva Sans"/>
                <a:sym typeface="Canva Sans"/>
              </a:rPr>
              <a:t> – поговорите с учителями или администрацией, попросите принять меры.</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Развивайте уверенность ребенка</a:t>
            </a:r>
            <a:r>
              <a:rPr lang="en-US" sz="2399">
                <a:solidFill>
                  <a:srgbClr val="000000"/>
                </a:solidFill>
                <a:latin typeface="Canva Sans"/>
                <a:ea typeface="Canva Sans"/>
                <a:cs typeface="Canva Sans"/>
                <a:sym typeface="Canva Sans"/>
              </a:rPr>
              <a:t> – поддерживайте его самооценку, вовлекайте в кружки, секции, общение с позитивными людьми.</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Следите за его эмоциональным состоянием</a:t>
            </a:r>
            <a:r>
              <a:rPr lang="en-US" sz="2399">
                <a:solidFill>
                  <a:srgbClr val="000000"/>
                </a:solidFill>
                <a:latin typeface="Canva Sans"/>
                <a:ea typeface="Canva Sans"/>
                <a:cs typeface="Canva Sans"/>
                <a:sym typeface="Canva Sans"/>
              </a:rPr>
              <a:t> – при сильном стрессе или замкнутости обратитесь к психологу.</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Будьте примером</a:t>
            </a:r>
            <a:r>
              <a:rPr lang="en-US" sz="2399">
                <a:solidFill>
                  <a:srgbClr val="000000"/>
                </a:solidFill>
                <a:latin typeface="Canva Sans"/>
                <a:ea typeface="Canva Sans"/>
                <a:cs typeface="Canva Sans"/>
                <a:sym typeface="Canva Sans"/>
              </a:rPr>
              <a:t> – демонстрируйте уважительное общение и способы решения конфликтов.</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08476" y="4638484"/>
            <a:ext cx="16914252" cy="1095758"/>
          </a:xfrm>
          <a:prstGeom prst="rect">
            <a:avLst/>
          </a:prstGeom>
        </p:spPr>
        <p:txBody>
          <a:bodyPr lIns="0" tIns="0" rIns="0" bIns="0" rtlCol="0" anchor="t">
            <a:spAutoFit/>
          </a:bodyPr>
          <a:lstStyle/>
          <a:p>
            <a:pPr algn="ctr">
              <a:lnSpc>
                <a:spcPts val="4257"/>
              </a:lnSpc>
            </a:pPr>
            <a:r>
              <a:rPr lang="en-US" sz="4300" b="1" i="1">
                <a:solidFill>
                  <a:srgbClr val="FFFFFF"/>
                </a:solidFill>
                <a:latin typeface="Montserrat Bold Italics"/>
                <a:ea typeface="Montserrat Bold Italics"/>
                <a:cs typeface="Montserrat Bold Italics"/>
                <a:sym typeface="Montserrat Bold Italics"/>
              </a:rPr>
              <a:t>ВАЖНО, ЧТОБЫ РЕБЕНОК ЗНАЛ: ОН НЕ ОДИН И СИТУАЦИЯ РЕШАЕМА</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01056" y="0"/>
            <a:ext cx="16768063" cy="10287000"/>
            <a:chOff x="0" y="0"/>
            <a:chExt cx="1156123" cy="709267"/>
          </a:xfrm>
        </p:grpSpPr>
        <p:sp>
          <p:nvSpPr>
            <p:cNvPr id="3" name="Freeform 3"/>
            <p:cNvSpPr/>
            <p:nvPr/>
          </p:nvSpPr>
          <p:spPr>
            <a:xfrm>
              <a:off x="0" y="0"/>
              <a:ext cx="1150270" cy="709267"/>
            </a:xfrm>
            <a:custGeom>
              <a:avLst/>
              <a:gdLst/>
              <a:ahLst/>
              <a:cxnLst/>
              <a:rect l="l" t="t" r="r" b="b"/>
              <a:pathLst>
                <a:path w="1150270" h="709267">
                  <a:moveTo>
                    <a:pt x="921989" y="0"/>
                  </a:moveTo>
                  <a:lnTo>
                    <a:pt x="30934" y="0"/>
                  </a:lnTo>
                  <a:cubicBezTo>
                    <a:pt x="13850" y="0"/>
                    <a:pt x="0" y="13850"/>
                    <a:pt x="0" y="30934"/>
                  </a:cubicBezTo>
                  <a:lnTo>
                    <a:pt x="0" y="678333"/>
                  </a:lnTo>
                  <a:cubicBezTo>
                    <a:pt x="0" y="695417"/>
                    <a:pt x="13850" y="709267"/>
                    <a:pt x="30934" y="709267"/>
                  </a:cubicBezTo>
                  <a:lnTo>
                    <a:pt x="921989" y="709267"/>
                  </a:lnTo>
                  <a:cubicBezTo>
                    <a:pt x="941121" y="709267"/>
                    <a:pt x="958790" y="699027"/>
                    <a:pt x="968302" y="682427"/>
                  </a:cubicBezTo>
                  <a:lnTo>
                    <a:pt x="1140744" y="381474"/>
                  </a:lnTo>
                  <a:cubicBezTo>
                    <a:pt x="1150270" y="364848"/>
                    <a:pt x="1150270" y="344419"/>
                    <a:pt x="1140744" y="327793"/>
                  </a:cubicBezTo>
                  <a:lnTo>
                    <a:pt x="968302" y="26840"/>
                  </a:lnTo>
                  <a:cubicBezTo>
                    <a:pt x="958790" y="10240"/>
                    <a:pt x="941121" y="0"/>
                    <a:pt x="921989"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0" y="-38100"/>
              <a:ext cx="1041823" cy="7473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01056" y="0"/>
            <a:ext cx="19206430" cy="10287000"/>
            <a:chOff x="0" y="0"/>
            <a:chExt cx="1324243" cy="709267"/>
          </a:xfrm>
        </p:grpSpPr>
        <p:sp>
          <p:nvSpPr>
            <p:cNvPr id="6" name="Freeform 6"/>
            <p:cNvSpPr/>
            <p:nvPr/>
          </p:nvSpPr>
          <p:spPr>
            <a:xfrm>
              <a:off x="0" y="0"/>
              <a:ext cx="1319134" cy="709267"/>
            </a:xfrm>
            <a:custGeom>
              <a:avLst/>
              <a:gdLst/>
              <a:ahLst/>
              <a:cxnLst/>
              <a:rect l="l" t="t" r="r" b="b"/>
              <a:pathLst>
                <a:path w="1319134" h="709267">
                  <a:moveTo>
                    <a:pt x="1094036" y="0"/>
                  </a:moveTo>
                  <a:lnTo>
                    <a:pt x="27007" y="0"/>
                  </a:lnTo>
                  <a:cubicBezTo>
                    <a:pt x="19844" y="0"/>
                    <a:pt x="12975" y="2845"/>
                    <a:pt x="7910" y="7910"/>
                  </a:cubicBezTo>
                  <a:cubicBezTo>
                    <a:pt x="2845" y="12975"/>
                    <a:pt x="0" y="19844"/>
                    <a:pt x="0" y="27007"/>
                  </a:cubicBezTo>
                  <a:lnTo>
                    <a:pt x="0" y="682260"/>
                  </a:lnTo>
                  <a:cubicBezTo>
                    <a:pt x="0" y="689423"/>
                    <a:pt x="2845" y="696292"/>
                    <a:pt x="7910" y="701357"/>
                  </a:cubicBezTo>
                  <a:cubicBezTo>
                    <a:pt x="12975" y="706422"/>
                    <a:pt x="19844" y="709267"/>
                    <a:pt x="27007" y="709267"/>
                  </a:cubicBezTo>
                  <a:lnTo>
                    <a:pt x="1094036" y="709267"/>
                  </a:lnTo>
                  <a:cubicBezTo>
                    <a:pt x="1110740" y="709267"/>
                    <a:pt x="1126166" y="700327"/>
                    <a:pt x="1134470" y="685834"/>
                  </a:cubicBezTo>
                  <a:lnTo>
                    <a:pt x="1310817" y="378067"/>
                  </a:lnTo>
                  <a:cubicBezTo>
                    <a:pt x="1319134" y="363552"/>
                    <a:pt x="1319134" y="345716"/>
                    <a:pt x="1310817" y="331201"/>
                  </a:cubicBezTo>
                  <a:lnTo>
                    <a:pt x="1134470" y="23433"/>
                  </a:lnTo>
                  <a:cubicBezTo>
                    <a:pt x="1126166" y="8940"/>
                    <a:pt x="1110740" y="0"/>
                    <a:pt x="1094036" y="0"/>
                  </a:cubicBezTo>
                  <a:close/>
                </a:path>
              </a:pathLst>
            </a:custGeom>
            <a:solidFill>
              <a:srgbClr val="FFFFFF"/>
            </a:solidFill>
          </p:spPr>
        </p:sp>
        <p:sp>
          <p:nvSpPr>
            <p:cNvPr id="7" name="TextBox 7"/>
            <p:cNvSpPr txBox="1"/>
            <p:nvPr/>
          </p:nvSpPr>
          <p:spPr>
            <a:xfrm>
              <a:off x="0" y="-38100"/>
              <a:ext cx="1209943" cy="7473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13882" y="9111947"/>
            <a:ext cx="292706" cy="2927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339842" y="9111947"/>
            <a:ext cx="292706" cy="2927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306589"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15" name="TextBox 15"/>
          <p:cNvSpPr txBox="1"/>
          <p:nvPr/>
        </p:nvSpPr>
        <p:spPr>
          <a:xfrm>
            <a:off x="5632548"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16" name="TextBox 16"/>
          <p:cNvSpPr txBox="1"/>
          <p:nvPr/>
        </p:nvSpPr>
        <p:spPr>
          <a:xfrm>
            <a:off x="1028700" y="577882"/>
            <a:ext cx="16914252" cy="1629158"/>
          </a:xfrm>
          <a:prstGeom prst="rect">
            <a:avLst/>
          </a:prstGeom>
        </p:spPr>
        <p:txBody>
          <a:bodyPr lIns="0" tIns="0" rIns="0" bIns="0" rtlCol="0" anchor="t">
            <a:spAutoFit/>
          </a:bodyPr>
          <a:lstStyle/>
          <a:p>
            <a:pPr algn="l">
              <a:lnSpc>
                <a:spcPts val="4257"/>
              </a:lnSpc>
            </a:pPr>
            <a:r>
              <a:rPr lang="en-US" sz="4300" b="1" i="1">
                <a:solidFill>
                  <a:srgbClr val="EA1E1A"/>
                </a:solidFill>
                <a:latin typeface="Montserrat Bold Italics"/>
                <a:ea typeface="Montserrat Bold Italics"/>
                <a:cs typeface="Montserrat Bold Italics"/>
                <a:sym typeface="Montserrat Bold Italics"/>
              </a:rPr>
              <a:t>ЕСЛИ ВАШ РЕБЕНОК ПРОЯВЛЯЕТ АГРЕССИЮ И УЧАСТВУЕТ В БУЛЛИНГЕ, ВАЖНО НЕ ИГНОРИРОВАТЬ ПРОБЛЕМУ:</a:t>
            </a:r>
          </a:p>
        </p:txBody>
      </p:sp>
      <p:sp>
        <p:nvSpPr>
          <p:cNvPr id="17" name="TextBox 17"/>
          <p:cNvSpPr txBox="1"/>
          <p:nvPr/>
        </p:nvSpPr>
        <p:spPr>
          <a:xfrm>
            <a:off x="571489" y="2721913"/>
            <a:ext cx="16076774" cy="6682740"/>
          </a:xfrm>
          <a:prstGeom prst="rect">
            <a:avLst/>
          </a:prstGeom>
        </p:spPr>
        <p:txBody>
          <a:bodyPr lIns="0" tIns="0" rIns="0" bIns="0" rtlCol="0" anchor="t">
            <a:spAutoFit/>
          </a:bodyPr>
          <a:lstStyle/>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Спокойно обсудите ситуацию</a:t>
            </a:r>
            <a:r>
              <a:rPr lang="en-US" sz="2399">
                <a:solidFill>
                  <a:srgbClr val="000000"/>
                </a:solidFill>
                <a:latin typeface="Canva Sans"/>
                <a:ea typeface="Canva Sans"/>
                <a:cs typeface="Canva Sans"/>
                <a:sym typeface="Canva Sans"/>
              </a:rPr>
              <a:t> – без обвинений выясните, что происходит и почему он так себя ведёт.</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Помогите осознать последствия</a:t>
            </a:r>
            <a:r>
              <a:rPr lang="en-US" sz="2399">
                <a:solidFill>
                  <a:srgbClr val="000000"/>
                </a:solidFill>
                <a:latin typeface="Canva Sans"/>
                <a:ea typeface="Canva Sans"/>
                <a:cs typeface="Canva Sans"/>
                <a:sym typeface="Canva Sans"/>
              </a:rPr>
              <a:t> – объясните, как его действия влияют на других, используя примеры и эмоции.</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Установите границы </a:t>
            </a:r>
            <a:r>
              <a:rPr lang="en-US" sz="2399">
                <a:solidFill>
                  <a:srgbClr val="000000"/>
                </a:solidFill>
                <a:latin typeface="Canva Sans"/>
                <a:ea typeface="Canva Sans"/>
                <a:cs typeface="Canva Sans"/>
                <a:sym typeface="Canva Sans"/>
              </a:rPr>
              <a:t>– чётко обозначьте, что агрессия недопустима, и договоритесь о последствиях за такое поведение.</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Развивайте эмпатию </a:t>
            </a:r>
            <a:r>
              <a:rPr lang="en-US" sz="2399">
                <a:solidFill>
                  <a:srgbClr val="000000"/>
                </a:solidFill>
                <a:latin typeface="Canva Sans"/>
                <a:ea typeface="Canva Sans"/>
                <a:cs typeface="Canva Sans"/>
                <a:sym typeface="Canva Sans"/>
              </a:rPr>
              <a:t>– обсуждайте чувства других, смотрите фильмы или читайте книги о дружбе и уважении.</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Проанализируйте причины</a:t>
            </a:r>
            <a:r>
              <a:rPr lang="en-US" sz="2399">
                <a:solidFill>
                  <a:srgbClr val="000000"/>
                </a:solidFill>
                <a:latin typeface="Canva Sans"/>
                <a:ea typeface="Canva Sans"/>
                <a:cs typeface="Canva Sans"/>
                <a:sym typeface="Canva Sans"/>
              </a:rPr>
              <a:t> – возможно, ребенок копирует модель поведения или у него накопился стресс.</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Обратитесь в школу</a:t>
            </a:r>
            <a:r>
              <a:rPr lang="en-US" sz="2399">
                <a:solidFill>
                  <a:srgbClr val="000000"/>
                </a:solidFill>
                <a:latin typeface="Canva Sans"/>
                <a:ea typeface="Canva Sans"/>
                <a:cs typeface="Canva Sans"/>
                <a:sym typeface="Canva Sans"/>
              </a:rPr>
              <a:t> – взаимодействуйте с педагогами, чтобы совместно скорректировать ситуацию.</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a:t>
            </a:r>
            <a:r>
              <a:rPr lang="en-US" sz="2399" b="1">
                <a:solidFill>
                  <a:srgbClr val="000000"/>
                </a:solidFill>
                <a:latin typeface="Canva Sans Bold"/>
                <a:ea typeface="Canva Sans Bold"/>
                <a:cs typeface="Canva Sans Bold"/>
                <a:sym typeface="Canva Sans Bold"/>
              </a:rPr>
              <a:t>Учите конструктивному общению</a:t>
            </a:r>
            <a:r>
              <a:rPr lang="en-US" sz="2399">
                <a:solidFill>
                  <a:srgbClr val="000000"/>
                </a:solidFill>
                <a:latin typeface="Canva Sans"/>
                <a:ea typeface="Canva Sans"/>
                <a:cs typeface="Canva Sans"/>
                <a:sym typeface="Canva Sans"/>
              </a:rPr>
              <a:t> – помогите развить навыки решения конфликтов без агрессии.</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Будьте примером</a:t>
            </a:r>
            <a:r>
              <a:rPr lang="en-US" sz="2399">
                <a:solidFill>
                  <a:srgbClr val="000000"/>
                </a:solidFill>
                <a:latin typeface="Canva Sans"/>
                <a:ea typeface="Canva Sans"/>
                <a:cs typeface="Canva Sans"/>
                <a:sym typeface="Canva Sans"/>
              </a:rPr>
              <a:t> – показывайте уважительное и мирное взаимодействие в семье.</a:t>
            </a:r>
          </a:p>
          <a:p>
            <a:pPr marL="518157" lvl="1" indent="-259078" algn="l">
              <a:lnSpc>
                <a:spcPts val="3359"/>
              </a:lnSpc>
              <a:buAutoNum type="arabicPeriod"/>
            </a:pPr>
            <a:r>
              <a:rPr lang="en-US" sz="2399" b="1">
                <a:solidFill>
                  <a:srgbClr val="000000"/>
                </a:solidFill>
                <a:latin typeface="Canva Sans Bold"/>
                <a:ea typeface="Canva Sans Bold"/>
                <a:cs typeface="Canva Sans Bold"/>
                <a:sym typeface="Canva Sans Bold"/>
              </a:rPr>
              <a:t>При необходимости обратитесь к специалисту </a:t>
            </a:r>
            <a:r>
              <a:rPr lang="en-US" sz="2399">
                <a:solidFill>
                  <a:srgbClr val="000000"/>
                </a:solidFill>
                <a:latin typeface="Canva Sans"/>
                <a:ea typeface="Canva Sans"/>
                <a:cs typeface="Canva Sans"/>
                <a:sym typeface="Canva Sans"/>
              </a:rPr>
              <a:t>– если агрессия повторяется, помощь психолога поможет разобраться с её причинами.</a:t>
            </a:r>
          </a:p>
          <a:p>
            <a:pPr algn="l">
              <a:lnSpc>
                <a:spcPts val="3359"/>
              </a:lnSpc>
            </a:pPr>
            <a:endParaRPr lang="en-US" sz="2399">
              <a:solidFill>
                <a:srgbClr val="000000"/>
              </a:solidFill>
              <a:latin typeface="Canva Sans"/>
              <a:ea typeface="Canva Sans"/>
              <a:cs typeface="Canva Sans"/>
              <a:sym typeface="Canva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86874" y="4696168"/>
            <a:ext cx="16914252" cy="1629158"/>
          </a:xfrm>
          <a:prstGeom prst="rect">
            <a:avLst/>
          </a:prstGeom>
        </p:spPr>
        <p:txBody>
          <a:bodyPr lIns="0" tIns="0" rIns="0" bIns="0" rtlCol="0" anchor="t">
            <a:spAutoFit/>
          </a:bodyPr>
          <a:lstStyle/>
          <a:p>
            <a:pPr algn="ctr">
              <a:lnSpc>
                <a:spcPts val="4257"/>
              </a:lnSpc>
            </a:pPr>
            <a:r>
              <a:rPr lang="en-US" sz="4300" b="1" i="1">
                <a:solidFill>
                  <a:srgbClr val="FFFFFF"/>
                </a:solidFill>
                <a:latin typeface="Montserrat Bold Italics"/>
                <a:ea typeface="Montserrat Bold Italics"/>
                <a:cs typeface="Montserrat Bold Italics"/>
                <a:sym typeface="Montserrat Bold Italics"/>
              </a:rPr>
              <a:t>ВАЖНО ПОКАЗАТЬ РЕБЕНКУ, ЧТО ЕГО ПОВЕДЕНИЕ МОЖНО ИЗМЕНИТЬ, А УВАЖЕНИЕ К ДРУГИМ – ОСНОВА ХОРОШИХ ОТНОШЕНИЙ.</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01056" y="0"/>
            <a:ext cx="16768063" cy="10287000"/>
            <a:chOff x="0" y="0"/>
            <a:chExt cx="1156123" cy="709267"/>
          </a:xfrm>
        </p:grpSpPr>
        <p:sp>
          <p:nvSpPr>
            <p:cNvPr id="3" name="Freeform 3"/>
            <p:cNvSpPr/>
            <p:nvPr/>
          </p:nvSpPr>
          <p:spPr>
            <a:xfrm>
              <a:off x="0" y="0"/>
              <a:ext cx="1150270" cy="709267"/>
            </a:xfrm>
            <a:custGeom>
              <a:avLst/>
              <a:gdLst/>
              <a:ahLst/>
              <a:cxnLst/>
              <a:rect l="l" t="t" r="r" b="b"/>
              <a:pathLst>
                <a:path w="1150270" h="709267">
                  <a:moveTo>
                    <a:pt x="921989" y="0"/>
                  </a:moveTo>
                  <a:lnTo>
                    <a:pt x="30934" y="0"/>
                  </a:lnTo>
                  <a:cubicBezTo>
                    <a:pt x="13850" y="0"/>
                    <a:pt x="0" y="13850"/>
                    <a:pt x="0" y="30934"/>
                  </a:cubicBezTo>
                  <a:lnTo>
                    <a:pt x="0" y="678333"/>
                  </a:lnTo>
                  <a:cubicBezTo>
                    <a:pt x="0" y="695417"/>
                    <a:pt x="13850" y="709267"/>
                    <a:pt x="30934" y="709267"/>
                  </a:cubicBezTo>
                  <a:lnTo>
                    <a:pt x="921989" y="709267"/>
                  </a:lnTo>
                  <a:cubicBezTo>
                    <a:pt x="941121" y="709267"/>
                    <a:pt x="958790" y="699027"/>
                    <a:pt x="968302" y="682427"/>
                  </a:cubicBezTo>
                  <a:lnTo>
                    <a:pt x="1140744" y="381474"/>
                  </a:lnTo>
                  <a:cubicBezTo>
                    <a:pt x="1150270" y="364848"/>
                    <a:pt x="1150270" y="344419"/>
                    <a:pt x="1140744" y="327793"/>
                  </a:cubicBezTo>
                  <a:lnTo>
                    <a:pt x="968302" y="26840"/>
                  </a:lnTo>
                  <a:cubicBezTo>
                    <a:pt x="958790" y="10240"/>
                    <a:pt x="941121" y="0"/>
                    <a:pt x="921989"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0" y="-38100"/>
              <a:ext cx="1041823" cy="7473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01056" y="0"/>
            <a:ext cx="19206430" cy="10287000"/>
            <a:chOff x="0" y="0"/>
            <a:chExt cx="1324243" cy="709267"/>
          </a:xfrm>
        </p:grpSpPr>
        <p:sp>
          <p:nvSpPr>
            <p:cNvPr id="6" name="Freeform 6"/>
            <p:cNvSpPr/>
            <p:nvPr/>
          </p:nvSpPr>
          <p:spPr>
            <a:xfrm>
              <a:off x="0" y="0"/>
              <a:ext cx="1319134" cy="709267"/>
            </a:xfrm>
            <a:custGeom>
              <a:avLst/>
              <a:gdLst/>
              <a:ahLst/>
              <a:cxnLst/>
              <a:rect l="l" t="t" r="r" b="b"/>
              <a:pathLst>
                <a:path w="1319134" h="709267">
                  <a:moveTo>
                    <a:pt x="1094036" y="0"/>
                  </a:moveTo>
                  <a:lnTo>
                    <a:pt x="27007" y="0"/>
                  </a:lnTo>
                  <a:cubicBezTo>
                    <a:pt x="19844" y="0"/>
                    <a:pt x="12975" y="2845"/>
                    <a:pt x="7910" y="7910"/>
                  </a:cubicBezTo>
                  <a:cubicBezTo>
                    <a:pt x="2845" y="12975"/>
                    <a:pt x="0" y="19844"/>
                    <a:pt x="0" y="27007"/>
                  </a:cubicBezTo>
                  <a:lnTo>
                    <a:pt x="0" y="682260"/>
                  </a:lnTo>
                  <a:cubicBezTo>
                    <a:pt x="0" y="689423"/>
                    <a:pt x="2845" y="696292"/>
                    <a:pt x="7910" y="701357"/>
                  </a:cubicBezTo>
                  <a:cubicBezTo>
                    <a:pt x="12975" y="706422"/>
                    <a:pt x="19844" y="709267"/>
                    <a:pt x="27007" y="709267"/>
                  </a:cubicBezTo>
                  <a:lnTo>
                    <a:pt x="1094036" y="709267"/>
                  </a:lnTo>
                  <a:cubicBezTo>
                    <a:pt x="1110740" y="709267"/>
                    <a:pt x="1126166" y="700327"/>
                    <a:pt x="1134470" y="685834"/>
                  </a:cubicBezTo>
                  <a:lnTo>
                    <a:pt x="1310817" y="378067"/>
                  </a:lnTo>
                  <a:cubicBezTo>
                    <a:pt x="1319134" y="363552"/>
                    <a:pt x="1319134" y="345716"/>
                    <a:pt x="1310817" y="331201"/>
                  </a:cubicBezTo>
                  <a:lnTo>
                    <a:pt x="1134470" y="23433"/>
                  </a:lnTo>
                  <a:cubicBezTo>
                    <a:pt x="1126166" y="8940"/>
                    <a:pt x="1110740" y="0"/>
                    <a:pt x="1094036" y="0"/>
                  </a:cubicBezTo>
                  <a:close/>
                </a:path>
              </a:pathLst>
            </a:custGeom>
            <a:solidFill>
              <a:srgbClr val="FFFFFF"/>
            </a:solidFill>
          </p:spPr>
        </p:sp>
        <p:sp>
          <p:nvSpPr>
            <p:cNvPr id="7" name="TextBox 7"/>
            <p:cNvSpPr txBox="1"/>
            <p:nvPr/>
          </p:nvSpPr>
          <p:spPr>
            <a:xfrm>
              <a:off x="0" y="-38100"/>
              <a:ext cx="1209943" cy="7473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13882" y="9111947"/>
            <a:ext cx="292706" cy="2927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339842" y="9111947"/>
            <a:ext cx="292706" cy="2927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306589"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15" name="TextBox 15"/>
          <p:cNvSpPr txBox="1"/>
          <p:nvPr/>
        </p:nvSpPr>
        <p:spPr>
          <a:xfrm>
            <a:off x="5632548"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16" name="TextBox 16"/>
          <p:cNvSpPr txBox="1"/>
          <p:nvPr/>
        </p:nvSpPr>
        <p:spPr>
          <a:xfrm>
            <a:off x="1028700" y="770165"/>
            <a:ext cx="14683774" cy="1629158"/>
          </a:xfrm>
          <a:prstGeom prst="rect">
            <a:avLst/>
          </a:prstGeom>
        </p:spPr>
        <p:txBody>
          <a:bodyPr lIns="0" tIns="0" rIns="0" bIns="0" rtlCol="0" anchor="t">
            <a:spAutoFit/>
          </a:bodyPr>
          <a:lstStyle/>
          <a:p>
            <a:pPr algn="l">
              <a:lnSpc>
                <a:spcPts val="4257"/>
              </a:lnSpc>
            </a:pPr>
            <a:r>
              <a:rPr lang="en-US" sz="4300" b="1" i="1">
                <a:solidFill>
                  <a:srgbClr val="EA1E1A"/>
                </a:solidFill>
                <a:latin typeface="Montserrat Bold Italics"/>
                <a:ea typeface="Montserrat Bold Italics"/>
                <a:cs typeface="Montserrat Bold Italics"/>
                <a:sym typeface="Montserrat Bold Italics"/>
              </a:rPr>
              <a:t> УЧИТЕЛЮ ВАЖНО ДЕЙСТВОВАТЬ РЕШИТЕЛЬНО И СИСТЕМНО:</a:t>
            </a:r>
          </a:p>
          <a:p>
            <a:pPr algn="l">
              <a:lnSpc>
                <a:spcPts val="4257"/>
              </a:lnSpc>
            </a:pPr>
            <a:endParaRPr lang="en-US" sz="4300" b="1" i="1">
              <a:solidFill>
                <a:srgbClr val="EA1E1A"/>
              </a:solidFill>
              <a:latin typeface="Montserrat Bold Italics"/>
              <a:ea typeface="Montserrat Bold Italics"/>
              <a:cs typeface="Montserrat Bold Italics"/>
              <a:sym typeface="Montserrat Bold Italics"/>
            </a:endParaRPr>
          </a:p>
        </p:txBody>
      </p:sp>
      <p:sp>
        <p:nvSpPr>
          <p:cNvPr id="17" name="TextBox 17"/>
          <p:cNvSpPr txBox="1"/>
          <p:nvPr/>
        </p:nvSpPr>
        <p:spPr>
          <a:xfrm>
            <a:off x="1028700" y="2361223"/>
            <a:ext cx="14250089" cy="7520940"/>
          </a:xfrm>
          <a:prstGeom prst="rect">
            <a:avLst/>
          </a:prstGeom>
        </p:spPr>
        <p:txBody>
          <a:bodyPr lIns="0" tIns="0" rIns="0" bIns="0" rtlCol="0" anchor="t">
            <a:spAutoFit/>
          </a:bodyPr>
          <a:lstStyle/>
          <a:p>
            <a:pPr marL="518157" lvl="1" indent="-259078" algn="l">
              <a:lnSpc>
                <a:spcPts val="3359"/>
              </a:lnSpc>
              <a:buAutoNum type="arabicPeriod"/>
            </a:pPr>
            <a:r>
              <a:rPr lang="en-US" sz="2399">
                <a:solidFill>
                  <a:srgbClr val="000000"/>
                </a:solidFill>
                <a:latin typeface="Canva Sans"/>
                <a:ea typeface="Canva Sans"/>
                <a:cs typeface="Canva Sans"/>
                <a:sym typeface="Canva Sans"/>
              </a:rPr>
              <a:t> Оперативно реагировать</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Не игнорировать конфликт, пресекать агрессию сразу.</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Чётко обозначить, что буллинг недопустим.</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Выяснить обстоятельства</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Поговорить отдельно с жертвой, агрессором и свидетелями.</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Оценить динамику: единичный случай или систематическое давление.</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Работать с агрессором и жертвой</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Помочь жертве почувствовать поддержку, а агрессору осознать последствия.</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Не унижать, не обвинять, а предлагать пути выхода из конфликта.</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Вовлекать родителей</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Сообщить родителям обеих сторон, обсудить меры поддержки и коррекции.</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Формировать культуру безопасности</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Проводить классные часы, обсуждать эмпатию и уважение.</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Использовать ролевые игры, кейсы, примеры из литературы и кино.</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Привлекать специалистов</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Если ситуация серьёзная, подключить школьного психолога.</a:t>
            </a:r>
          </a:p>
          <a:p>
            <a:pPr marL="518157" lvl="1" indent="-259078" algn="l">
              <a:lnSpc>
                <a:spcPts val="3359"/>
              </a:lnSpc>
              <a:buAutoNum type="arabicPeriod"/>
            </a:pPr>
            <a:r>
              <a:rPr lang="en-US" sz="2399">
                <a:solidFill>
                  <a:srgbClr val="000000"/>
                </a:solidFill>
                <a:latin typeface="Canva Sans"/>
                <a:ea typeface="Canva Sans"/>
                <a:cs typeface="Canva Sans"/>
                <a:sym typeface="Canva Sans"/>
              </a:rPr>
              <a:t> Взаимодействовать с администрацией для выработки системных решений.</a:t>
            </a:r>
          </a:p>
          <a:p>
            <a:pPr algn="l">
              <a:lnSpc>
                <a:spcPts val="3359"/>
              </a:lnSpc>
            </a:pPr>
            <a:endParaRPr lang="en-US" sz="2399">
              <a:solidFill>
                <a:srgbClr val="000000"/>
              </a:solidFill>
              <a:latin typeface="Canva Sans"/>
              <a:ea typeface="Canva Sans"/>
              <a:cs typeface="Canva Sans"/>
              <a:sym typeface="Canva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86874" y="4100092"/>
            <a:ext cx="16914252" cy="2695958"/>
          </a:xfrm>
          <a:prstGeom prst="rect">
            <a:avLst/>
          </a:prstGeom>
        </p:spPr>
        <p:txBody>
          <a:bodyPr lIns="0" tIns="0" rIns="0" bIns="0" rtlCol="0" anchor="t">
            <a:spAutoFit/>
          </a:bodyPr>
          <a:lstStyle/>
          <a:p>
            <a:pPr algn="ctr">
              <a:lnSpc>
                <a:spcPts val="4257"/>
              </a:lnSpc>
            </a:pPr>
            <a:r>
              <a:rPr lang="en-US" sz="4300" b="1" i="1">
                <a:solidFill>
                  <a:srgbClr val="FFFFFF"/>
                </a:solidFill>
                <a:latin typeface="Montserrat Bold Italics"/>
                <a:ea typeface="Montserrat Bold Italics"/>
                <a:cs typeface="Montserrat Bold Italics"/>
                <a:sym typeface="Montserrat Bold Italics"/>
              </a:rPr>
              <a:t> ВАЖНО ДЕЙСТВОВАТЬ ПОСЛЕДОВАТЕЛЬНО, ПОДДЕРЖИВАТЬ ДОВЕРИТЕЛЬНУЮ АТМОСФЕРУ И ПОКАЗЫВАТЬ ДЕТЯМ, ЧТО УВАЖЕНИЕ – НОРМА, А НЕ ИСКЛЮЧЕНИЕ.</a:t>
            </a:r>
          </a:p>
          <a:p>
            <a:pPr algn="ctr">
              <a:lnSpc>
                <a:spcPts val="4257"/>
              </a:lnSpc>
            </a:pPr>
            <a:endParaRPr lang="en-US" sz="4300" b="1" i="1">
              <a:solidFill>
                <a:srgbClr val="FFFFFF"/>
              </a:solidFill>
              <a:latin typeface="Montserrat Bold Italics"/>
              <a:ea typeface="Montserrat Bold Italics"/>
              <a:cs typeface="Montserrat Bold Italics"/>
              <a:sym typeface="Montserrat Bold Italic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590150" y="1829312"/>
            <a:ext cx="6369938" cy="6758555"/>
          </a:xfrm>
          <a:custGeom>
            <a:avLst/>
            <a:gdLst/>
            <a:ahLst/>
            <a:cxnLst/>
            <a:rect l="l" t="t" r="r" b="b"/>
            <a:pathLst>
              <a:path w="6369938" h="6758555">
                <a:moveTo>
                  <a:pt x="0" y="0"/>
                </a:moveTo>
                <a:lnTo>
                  <a:pt x="6369937" y="0"/>
                </a:lnTo>
                <a:lnTo>
                  <a:pt x="6369937" y="6758555"/>
                </a:lnTo>
                <a:lnTo>
                  <a:pt x="0" y="67585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7404144" y="-514350"/>
            <a:ext cx="11862680" cy="11445880"/>
            <a:chOff x="0" y="0"/>
            <a:chExt cx="3124327" cy="3014553"/>
          </a:xfrm>
        </p:grpSpPr>
        <p:sp>
          <p:nvSpPr>
            <p:cNvPr id="4" name="Freeform 4"/>
            <p:cNvSpPr/>
            <p:nvPr/>
          </p:nvSpPr>
          <p:spPr>
            <a:xfrm>
              <a:off x="0" y="0"/>
              <a:ext cx="3124327" cy="3014553"/>
            </a:xfrm>
            <a:custGeom>
              <a:avLst/>
              <a:gdLst/>
              <a:ahLst/>
              <a:cxnLst/>
              <a:rect l="l" t="t" r="r" b="b"/>
              <a:pathLst>
                <a:path w="3124327" h="3014553">
                  <a:moveTo>
                    <a:pt x="0" y="0"/>
                  </a:moveTo>
                  <a:lnTo>
                    <a:pt x="3124327" y="0"/>
                  </a:lnTo>
                  <a:lnTo>
                    <a:pt x="3124327" y="3014553"/>
                  </a:lnTo>
                  <a:lnTo>
                    <a:pt x="0" y="3014553"/>
                  </a:lnTo>
                  <a:close/>
                </a:path>
              </a:pathLst>
            </a:custGeom>
            <a:solidFill>
              <a:srgbClr val="EA1E1A"/>
            </a:solidFill>
          </p:spPr>
        </p:sp>
        <p:sp>
          <p:nvSpPr>
            <p:cNvPr id="5" name="TextBox 5"/>
            <p:cNvSpPr txBox="1"/>
            <p:nvPr/>
          </p:nvSpPr>
          <p:spPr>
            <a:xfrm>
              <a:off x="0" y="-38100"/>
              <a:ext cx="3124327" cy="30526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028761" y="-579440"/>
            <a:ext cx="11901136" cy="11445880"/>
            <a:chOff x="0" y="0"/>
            <a:chExt cx="3134456" cy="3014553"/>
          </a:xfrm>
        </p:grpSpPr>
        <p:sp>
          <p:nvSpPr>
            <p:cNvPr id="7" name="Freeform 7"/>
            <p:cNvSpPr/>
            <p:nvPr/>
          </p:nvSpPr>
          <p:spPr>
            <a:xfrm>
              <a:off x="0" y="0"/>
              <a:ext cx="3134456" cy="3014553"/>
            </a:xfrm>
            <a:custGeom>
              <a:avLst/>
              <a:gdLst/>
              <a:ahLst/>
              <a:cxnLst/>
              <a:rect l="l" t="t" r="r" b="b"/>
              <a:pathLst>
                <a:path w="3134456" h="3014553">
                  <a:moveTo>
                    <a:pt x="0" y="0"/>
                  </a:moveTo>
                  <a:lnTo>
                    <a:pt x="3134456" y="0"/>
                  </a:lnTo>
                  <a:lnTo>
                    <a:pt x="3134456" y="3014553"/>
                  </a:lnTo>
                  <a:lnTo>
                    <a:pt x="0" y="3014553"/>
                  </a:lnTo>
                  <a:close/>
                </a:path>
              </a:pathLst>
            </a:custGeom>
            <a:solidFill>
              <a:srgbClr val="FFFFFF"/>
            </a:solidFill>
          </p:spPr>
        </p:sp>
        <p:sp>
          <p:nvSpPr>
            <p:cNvPr id="8" name="TextBox 8"/>
            <p:cNvSpPr txBox="1"/>
            <p:nvPr/>
          </p:nvSpPr>
          <p:spPr>
            <a:xfrm>
              <a:off x="0" y="-38100"/>
              <a:ext cx="3134456" cy="305265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144000" y="3159273"/>
            <a:ext cx="7949366" cy="4624070"/>
          </a:xfrm>
          <a:prstGeom prst="rect">
            <a:avLst/>
          </a:prstGeom>
        </p:spPr>
        <p:txBody>
          <a:bodyPr lIns="0" tIns="0" rIns="0" bIns="0" rtlCol="0" anchor="t">
            <a:spAutoFit/>
          </a:bodyPr>
          <a:lstStyle/>
          <a:p>
            <a:pPr algn="ctr">
              <a:lnSpc>
                <a:spcPts val="3639"/>
              </a:lnSpc>
            </a:pPr>
            <a:r>
              <a:rPr lang="en-US" sz="3499" b="1" i="1" spc="146">
                <a:solidFill>
                  <a:srgbClr val="023034"/>
                </a:solidFill>
                <a:latin typeface="Poppins Ultra-Bold Italics"/>
                <a:ea typeface="Poppins Ultra-Bold Italics"/>
                <a:cs typeface="Poppins Ultra-Bold Italics"/>
                <a:sym typeface="Poppins Ultra-Bold Italics"/>
              </a:rPr>
              <a:t> Создание благоприятной школьной среды, развитие эмоционального интеллекта у детей и осознание важности вмешательства взрослых – ключевые шаги к снижению уровня буллинга и обеспечению психологического комфорта для каждого ребёнка.</a:t>
            </a:r>
          </a:p>
          <a:p>
            <a:pPr algn="ctr">
              <a:lnSpc>
                <a:spcPts val="3639"/>
              </a:lnSpc>
            </a:pPr>
            <a:endParaRPr lang="en-US" sz="3499" b="1" i="1" spc="146">
              <a:solidFill>
                <a:srgbClr val="023034"/>
              </a:solidFill>
              <a:latin typeface="Poppins Ultra-Bold Italics"/>
              <a:ea typeface="Poppins Ultra-Bold Italics"/>
              <a:cs typeface="Poppins Ultra-Bold Italics"/>
              <a:sym typeface="Poppins Ultra-Bold Italic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rot="-2566439">
            <a:off x="592274" y="3094896"/>
            <a:ext cx="2661596" cy="10671920"/>
            <a:chOff x="0" y="0"/>
            <a:chExt cx="700997" cy="2810712"/>
          </a:xfrm>
        </p:grpSpPr>
        <p:sp>
          <p:nvSpPr>
            <p:cNvPr id="3" name="Freeform 3"/>
            <p:cNvSpPr/>
            <p:nvPr/>
          </p:nvSpPr>
          <p:spPr>
            <a:xfrm>
              <a:off x="0" y="0"/>
              <a:ext cx="700997" cy="2810712"/>
            </a:xfrm>
            <a:custGeom>
              <a:avLst/>
              <a:gdLst/>
              <a:ahLst/>
              <a:cxnLst/>
              <a:rect l="l" t="t" r="r" b="b"/>
              <a:pathLst>
                <a:path w="700997" h="2810712">
                  <a:moveTo>
                    <a:pt x="0" y="0"/>
                  </a:moveTo>
                  <a:lnTo>
                    <a:pt x="700997" y="0"/>
                  </a:lnTo>
                  <a:lnTo>
                    <a:pt x="700997" y="2810712"/>
                  </a:lnTo>
                  <a:lnTo>
                    <a:pt x="0" y="2810712"/>
                  </a:ln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4" name="TextBox 4"/>
            <p:cNvSpPr txBox="1"/>
            <p:nvPr/>
          </p:nvSpPr>
          <p:spPr>
            <a:xfrm>
              <a:off x="0" y="-38100"/>
              <a:ext cx="700997" cy="284881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566439">
            <a:off x="16071352" y="-2755403"/>
            <a:ext cx="2661596" cy="10671920"/>
            <a:chOff x="0" y="0"/>
            <a:chExt cx="700997" cy="2810712"/>
          </a:xfrm>
        </p:grpSpPr>
        <p:sp>
          <p:nvSpPr>
            <p:cNvPr id="6" name="Freeform 6"/>
            <p:cNvSpPr/>
            <p:nvPr/>
          </p:nvSpPr>
          <p:spPr>
            <a:xfrm>
              <a:off x="0" y="0"/>
              <a:ext cx="700997" cy="2810712"/>
            </a:xfrm>
            <a:custGeom>
              <a:avLst/>
              <a:gdLst/>
              <a:ahLst/>
              <a:cxnLst/>
              <a:rect l="l" t="t" r="r" b="b"/>
              <a:pathLst>
                <a:path w="700997" h="2810712">
                  <a:moveTo>
                    <a:pt x="0" y="0"/>
                  </a:moveTo>
                  <a:lnTo>
                    <a:pt x="700997" y="0"/>
                  </a:lnTo>
                  <a:lnTo>
                    <a:pt x="700997" y="2810712"/>
                  </a:lnTo>
                  <a:lnTo>
                    <a:pt x="0" y="2810712"/>
                  </a:ln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7" name="TextBox 7"/>
            <p:cNvSpPr txBox="1"/>
            <p:nvPr/>
          </p:nvSpPr>
          <p:spPr>
            <a:xfrm>
              <a:off x="0" y="-38100"/>
              <a:ext cx="700997" cy="284881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566439">
            <a:off x="95386" y="456061"/>
            <a:ext cx="630281" cy="8413033"/>
            <a:chOff x="0" y="0"/>
            <a:chExt cx="166000" cy="2215778"/>
          </a:xfrm>
        </p:grpSpPr>
        <p:sp>
          <p:nvSpPr>
            <p:cNvPr id="9" name="Freeform 9"/>
            <p:cNvSpPr/>
            <p:nvPr/>
          </p:nvSpPr>
          <p:spPr>
            <a:xfrm>
              <a:off x="0" y="0"/>
              <a:ext cx="166000" cy="2215778"/>
            </a:xfrm>
            <a:custGeom>
              <a:avLst/>
              <a:gdLst/>
              <a:ahLst/>
              <a:cxnLst/>
              <a:rect l="l" t="t" r="r" b="b"/>
              <a:pathLst>
                <a:path w="166000" h="2215778">
                  <a:moveTo>
                    <a:pt x="0" y="0"/>
                  </a:moveTo>
                  <a:lnTo>
                    <a:pt x="166000" y="0"/>
                  </a:lnTo>
                  <a:lnTo>
                    <a:pt x="166000" y="2215778"/>
                  </a:lnTo>
                  <a:lnTo>
                    <a:pt x="0" y="2215778"/>
                  </a:ln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10" name="TextBox 10"/>
            <p:cNvSpPr txBox="1"/>
            <p:nvPr/>
          </p:nvSpPr>
          <p:spPr>
            <a:xfrm>
              <a:off x="0" y="-38100"/>
              <a:ext cx="166000" cy="225387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566439">
            <a:off x="17972860" y="1285127"/>
            <a:ext cx="630281" cy="8413033"/>
            <a:chOff x="0" y="0"/>
            <a:chExt cx="166000" cy="2215778"/>
          </a:xfrm>
        </p:grpSpPr>
        <p:sp>
          <p:nvSpPr>
            <p:cNvPr id="12" name="Freeform 12"/>
            <p:cNvSpPr/>
            <p:nvPr/>
          </p:nvSpPr>
          <p:spPr>
            <a:xfrm>
              <a:off x="0" y="0"/>
              <a:ext cx="166000" cy="2215778"/>
            </a:xfrm>
            <a:custGeom>
              <a:avLst/>
              <a:gdLst/>
              <a:ahLst/>
              <a:cxnLst/>
              <a:rect l="l" t="t" r="r" b="b"/>
              <a:pathLst>
                <a:path w="166000" h="2215778">
                  <a:moveTo>
                    <a:pt x="0" y="0"/>
                  </a:moveTo>
                  <a:lnTo>
                    <a:pt x="166000" y="0"/>
                  </a:lnTo>
                  <a:lnTo>
                    <a:pt x="166000" y="2215778"/>
                  </a:lnTo>
                  <a:lnTo>
                    <a:pt x="0" y="2215778"/>
                  </a:ln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13" name="TextBox 13"/>
            <p:cNvSpPr txBox="1"/>
            <p:nvPr/>
          </p:nvSpPr>
          <p:spPr>
            <a:xfrm>
              <a:off x="0" y="-38100"/>
              <a:ext cx="166000" cy="2253878"/>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419158" y="4698682"/>
            <a:ext cx="15840142" cy="1051561"/>
          </a:xfrm>
          <a:prstGeom prst="rect">
            <a:avLst/>
          </a:prstGeom>
        </p:spPr>
        <p:txBody>
          <a:bodyPr lIns="0" tIns="0" rIns="0" bIns="0" rtlCol="0" anchor="t">
            <a:spAutoFit/>
          </a:bodyPr>
          <a:lstStyle/>
          <a:p>
            <a:pPr algn="ctr">
              <a:lnSpc>
                <a:spcPts val="7920"/>
              </a:lnSpc>
            </a:pPr>
            <a:r>
              <a:rPr lang="en-US" sz="8000" b="1">
                <a:solidFill>
                  <a:srgbClr val="FFFFFF"/>
                </a:solidFill>
                <a:latin typeface="Montserrat Ultra-Bold"/>
                <a:ea typeface="Montserrat Ultra-Bold"/>
                <a:cs typeface="Montserrat Ultra-Bold"/>
                <a:sym typeface="Montserrat Ultra-Bold"/>
              </a:rPr>
              <a:t>Спасибо за внимание!</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970921" y="-576320"/>
            <a:ext cx="19230221" cy="11792286"/>
            <a:chOff x="0" y="0"/>
            <a:chExt cx="994103" cy="609600"/>
          </a:xfrm>
        </p:grpSpPr>
        <p:sp>
          <p:nvSpPr>
            <p:cNvPr id="3" name="Freeform 3"/>
            <p:cNvSpPr/>
            <p:nvPr/>
          </p:nvSpPr>
          <p:spPr>
            <a:xfrm>
              <a:off x="9781" y="0"/>
              <a:ext cx="974540" cy="609600"/>
            </a:xfrm>
            <a:custGeom>
              <a:avLst/>
              <a:gdLst/>
              <a:ahLst/>
              <a:cxnLst/>
              <a:rect l="l" t="t" r="r" b="b"/>
              <a:pathLst>
                <a:path w="974540" h="609600">
                  <a:moveTo>
                    <a:pt x="233678" y="0"/>
                  </a:moveTo>
                  <a:lnTo>
                    <a:pt x="944063" y="0"/>
                  </a:lnTo>
                  <a:cubicBezTo>
                    <a:pt x="953390" y="0"/>
                    <a:pt x="962149" y="4484"/>
                    <a:pt x="967602" y="12051"/>
                  </a:cubicBezTo>
                  <a:cubicBezTo>
                    <a:pt x="973056" y="19617"/>
                    <a:pt x="974540" y="29344"/>
                    <a:pt x="971591" y="38193"/>
                  </a:cubicBezTo>
                  <a:lnTo>
                    <a:pt x="793853" y="571407"/>
                  </a:lnTo>
                  <a:cubicBezTo>
                    <a:pt x="786250" y="594215"/>
                    <a:pt x="764905" y="609600"/>
                    <a:pt x="740863" y="609600"/>
                  </a:cubicBezTo>
                  <a:lnTo>
                    <a:pt x="30478" y="609600"/>
                  </a:lnTo>
                  <a:cubicBezTo>
                    <a:pt x="21151" y="609600"/>
                    <a:pt x="12392" y="605116"/>
                    <a:pt x="6938" y="597549"/>
                  </a:cubicBezTo>
                  <a:cubicBezTo>
                    <a:pt x="1484" y="589983"/>
                    <a:pt x="0" y="580256"/>
                    <a:pt x="2950" y="571407"/>
                  </a:cubicBezTo>
                  <a:lnTo>
                    <a:pt x="180688" y="38193"/>
                  </a:lnTo>
                  <a:cubicBezTo>
                    <a:pt x="188291" y="15385"/>
                    <a:pt x="209636" y="0"/>
                    <a:pt x="233678" y="0"/>
                  </a:cubicBez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4" name="TextBox 4"/>
            <p:cNvSpPr txBox="1"/>
            <p:nvPr/>
          </p:nvSpPr>
          <p:spPr>
            <a:xfrm>
              <a:off x="101600" y="-38100"/>
              <a:ext cx="790903"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43723" y="-752643"/>
            <a:ext cx="17613926" cy="11792286"/>
            <a:chOff x="0" y="0"/>
            <a:chExt cx="910549" cy="609600"/>
          </a:xfrm>
        </p:grpSpPr>
        <p:sp>
          <p:nvSpPr>
            <p:cNvPr id="6" name="Freeform 6"/>
            <p:cNvSpPr/>
            <p:nvPr/>
          </p:nvSpPr>
          <p:spPr>
            <a:xfrm>
              <a:off x="10679" y="0"/>
              <a:ext cx="889191" cy="609600"/>
            </a:xfrm>
            <a:custGeom>
              <a:avLst/>
              <a:gdLst/>
              <a:ahLst/>
              <a:cxnLst/>
              <a:rect l="l" t="t" r="r" b="b"/>
              <a:pathLst>
                <a:path w="889191" h="609600">
                  <a:moveTo>
                    <a:pt x="236474" y="0"/>
                  </a:moveTo>
                  <a:lnTo>
                    <a:pt x="855916" y="0"/>
                  </a:lnTo>
                  <a:cubicBezTo>
                    <a:pt x="866100" y="0"/>
                    <a:pt x="875662" y="4895"/>
                    <a:pt x="881616" y="13156"/>
                  </a:cubicBezTo>
                  <a:cubicBezTo>
                    <a:pt x="887571" y="21417"/>
                    <a:pt x="889191" y="32037"/>
                    <a:pt x="885970" y="41698"/>
                  </a:cubicBezTo>
                  <a:lnTo>
                    <a:pt x="710569" y="567902"/>
                  </a:lnTo>
                  <a:cubicBezTo>
                    <a:pt x="702268" y="592804"/>
                    <a:pt x="678965" y="609600"/>
                    <a:pt x="652716" y="609600"/>
                  </a:cubicBezTo>
                  <a:lnTo>
                    <a:pt x="33274" y="609600"/>
                  </a:lnTo>
                  <a:cubicBezTo>
                    <a:pt x="23091" y="609600"/>
                    <a:pt x="13529" y="604705"/>
                    <a:pt x="7574" y="596444"/>
                  </a:cubicBezTo>
                  <a:cubicBezTo>
                    <a:pt x="1620" y="588183"/>
                    <a:pt x="0" y="577563"/>
                    <a:pt x="3220" y="567902"/>
                  </a:cubicBezTo>
                  <a:lnTo>
                    <a:pt x="178622" y="41698"/>
                  </a:lnTo>
                  <a:cubicBezTo>
                    <a:pt x="186922" y="16796"/>
                    <a:pt x="210226" y="0"/>
                    <a:pt x="236474" y="0"/>
                  </a:cubicBezTo>
                  <a:close/>
                </a:path>
              </a:pathLst>
            </a:custGeom>
            <a:solidFill>
              <a:srgbClr val="FFFFFF"/>
            </a:solidFill>
          </p:spPr>
        </p:sp>
        <p:sp>
          <p:nvSpPr>
            <p:cNvPr id="7" name="TextBox 7"/>
            <p:cNvSpPr txBox="1"/>
            <p:nvPr/>
          </p:nvSpPr>
          <p:spPr>
            <a:xfrm>
              <a:off x="101600" y="-38100"/>
              <a:ext cx="707349"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265525" y="7639917"/>
            <a:ext cx="2754346" cy="4131519"/>
            <a:chOff x="0" y="0"/>
            <a:chExt cx="406400" cy="609600"/>
          </a:xfrm>
        </p:grpSpPr>
        <p:sp>
          <p:nvSpPr>
            <p:cNvPr id="9" name="Freeform 9"/>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gradFill rotWithShape="1">
              <a:gsLst>
                <a:gs pos="0">
                  <a:srgbClr val="AFD255">
                    <a:alpha val="100000"/>
                  </a:srgbClr>
                </a:gs>
                <a:gs pos="100000">
                  <a:srgbClr val="D8FF72">
                    <a:alpha val="0"/>
                  </a:srgbClr>
                </a:gs>
              </a:gsLst>
              <a:lin ang="0"/>
            </a:gradFill>
          </p:spPr>
        </p:sp>
        <p:sp>
          <p:nvSpPr>
            <p:cNvPr id="10" name="TextBox 10"/>
            <p:cNvSpPr txBox="1"/>
            <p:nvPr/>
          </p:nvSpPr>
          <p:spPr>
            <a:xfrm>
              <a:off x="101600" y="-38100"/>
              <a:ext cx="2032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7257" y="-2018075"/>
            <a:ext cx="3201935" cy="4802903"/>
            <a:chOff x="0" y="0"/>
            <a:chExt cx="406400" cy="609600"/>
          </a:xfrm>
        </p:grpSpPr>
        <p:sp>
          <p:nvSpPr>
            <p:cNvPr id="12" name="Freeform 12"/>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EA1E1A"/>
            </a:solidFill>
          </p:spPr>
        </p:sp>
        <p:sp>
          <p:nvSpPr>
            <p:cNvPr id="13" name="TextBox 13"/>
            <p:cNvSpPr txBox="1"/>
            <p:nvPr/>
          </p:nvSpPr>
          <p:spPr>
            <a:xfrm>
              <a:off x="101600" y="-38100"/>
              <a:ext cx="2032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613407" y="9111947"/>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939367" y="9111947"/>
            <a:ext cx="292706" cy="29270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0278333" y="5143500"/>
            <a:ext cx="8009667" cy="5236320"/>
          </a:xfrm>
          <a:custGeom>
            <a:avLst/>
            <a:gdLst/>
            <a:ahLst/>
            <a:cxnLst/>
            <a:rect l="l" t="t" r="r" b="b"/>
            <a:pathLst>
              <a:path w="8009667" h="5236320">
                <a:moveTo>
                  <a:pt x="0" y="0"/>
                </a:moveTo>
                <a:lnTo>
                  <a:pt x="8009667" y="0"/>
                </a:lnTo>
                <a:lnTo>
                  <a:pt x="8009667" y="5236320"/>
                </a:lnTo>
                <a:lnTo>
                  <a:pt x="0" y="5236320"/>
                </a:lnTo>
                <a:lnTo>
                  <a:pt x="0" y="0"/>
                </a:lnTo>
                <a:close/>
              </a:path>
            </a:pathLst>
          </a:custGeom>
          <a:blipFill>
            <a:blip r:embed="rId2"/>
            <a:stretch>
              <a:fillRect/>
            </a:stretch>
          </a:blipFill>
        </p:spPr>
      </p:sp>
      <p:sp>
        <p:nvSpPr>
          <p:cNvPr id="21" name="TextBox 21"/>
          <p:cNvSpPr txBox="1"/>
          <p:nvPr/>
        </p:nvSpPr>
        <p:spPr>
          <a:xfrm>
            <a:off x="2906114"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22" name="TextBox 22"/>
          <p:cNvSpPr txBox="1"/>
          <p:nvPr/>
        </p:nvSpPr>
        <p:spPr>
          <a:xfrm>
            <a:off x="6232073"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23" name="TextBox 23"/>
          <p:cNvSpPr txBox="1"/>
          <p:nvPr/>
        </p:nvSpPr>
        <p:spPr>
          <a:xfrm>
            <a:off x="1628225" y="3457368"/>
            <a:ext cx="10485116" cy="3658235"/>
          </a:xfrm>
          <a:prstGeom prst="rect">
            <a:avLst/>
          </a:prstGeom>
        </p:spPr>
        <p:txBody>
          <a:bodyPr lIns="0" tIns="0" rIns="0" bIns="0" rtlCol="0" anchor="t">
            <a:spAutoFit/>
          </a:bodyPr>
          <a:lstStyle/>
          <a:p>
            <a:pPr algn="l">
              <a:lnSpc>
                <a:spcPts val="3639"/>
              </a:lnSpc>
            </a:pPr>
            <a:r>
              <a:rPr lang="en-US" sz="2599" b="1">
                <a:solidFill>
                  <a:srgbClr val="023034"/>
                </a:solidFill>
                <a:latin typeface="Poppins Bold"/>
                <a:ea typeface="Poppins Bold"/>
                <a:cs typeface="Poppins Bold"/>
                <a:sym typeface="Poppins Bold"/>
              </a:rPr>
              <a:t> Буллинг (травля) в школе — это агрессивное поведение, при котором один или несколько человек систематически причиняют вред, унижают или запугивают другого человека, чаще всего того, кто не может себя защитить. Это серьезная проблема, которая может иметь долгосрочные последствия для всех участников: жертвы, агрессора и наблюдателей.</a:t>
            </a:r>
          </a:p>
          <a:p>
            <a:pPr algn="l">
              <a:lnSpc>
                <a:spcPts val="3639"/>
              </a:lnSpc>
            </a:pPr>
            <a:endParaRPr lang="en-US" sz="2599" b="1">
              <a:solidFill>
                <a:srgbClr val="023034"/>
              </a:solidFill>
              <a:latin typeface="Poppins Bold"/>
              <a:ea typeface="Poppins Bold"/>
              <a:cs typeface="Poppins Bold"/>
              <a:sym typeface="Poppins Bold"/>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6104937" y="0"/>
            <a:ext cx="6104937" cy="10287000"/>
            <a:chOff x="0" y="0"/>
            <a:chExt cx="1607885" cy="2709333"/>
          </a:xfrm>
        </p:grpSpPr>
        <p:sp>
          <p:nvSpPr>
            <p:cNvPr id="3" name="Freeform 3"/>
            <p:cNvSpPr/>
            <p:nvPr/>
          </p:nvSpPr>
          <p:spPr>
            <a:xfrm>
              <a:off x="0" y="0"/>
              <a:ext cx="1607885" cy="2709333"/>
            </a:xfrm>
            <a:custGeom>
              <a:avLst/>
              <a:gdLst/>
              <a:ahLst/>
              <a:cxnLst/>
              <a:rect l="l" t="t" r="r" b="b"/>
              <a:pathLst>
                <a:path w="1607885" h="2709333">
                  <a:moveTo>
                    <a:pt x="0" y="0"/>
                  </a:moveTo>
                  <a:lnTo>
                    <a:pt x="1607885" y="0"/>
                  </a:lnTo>
                  <a:lnTo>
                    <a:pt x="1607885" y="2709333"/>
                  </a:lnTo>
                  <a:lnTo>
                    <a:pt x="0" y="2709333"/>
                  </a:lnTo>
                  <a:close/>
                </a:path>
              </a:pathLst>
            </a:custGeom>
            <a:solidFill>
              <a:srgbClr val="FFFFFF"/>
            </a:solidFill>
          </p:spPr>
        </p:sp>
        <p:sp>
          <p:nvSpPr>
            <p:cNvPr id="4" name="TextBox 4"/>
            <p:cNvSpPr txBox="1"/>
            <p:nvPr/>
          </p:nvSpPr>
          <p:spPr>
            <a:xfrm>
              <a:off x="0" y="-38100"/>
              <a:ext cx="1607885"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04274" y="798316"/>
            <a:ext cx="13279452" cy="929640"/>
          </a:xfrm>
          <a:prstGeom prst="rect">
            <a:avLst/>
          </a:prstGeom>
        </p:spPr>
        <p:txBody>
          <a:bodyPr lIns="0" tIns="0" rIns="0" bIns="0" rtlCol="0" anchor="t">
            <a:spAutoFit/>
          </a:bodyPr>
          <a:lstStyle/>
          <a:p>
            <a:pPr algn="ctr">
              <a:lnSpc>
                <a:spcPts val="6929"/>
              </a:lnSpc>
            </a:pPr>
            <a:r>
              <a:rPr lang="en-US" sz="6999" b="1" i="1">
                <a:solidFill>
                  <a:srgbClr val="EA1E1A"/>
                </a:solidFill>
                <a:latin typeface="Montserrat Bold Italics"/>
                <a:ea typeface="Montserrat Bold Italics"/>
                <a:cs typeface="Montserrat Bold Italics"/>
                <a:sym typeface="Montserrat Bold Italics"/>
              </a:rPr>
              <a:t>УЧАСТНИКИ БУЛЛИНГА</a:t>
            </a:r>
          </a:p>
        </p:txBody>
      </p:sp>
      <p:sp>
        <p:nvSpPr>
          <p:cNvPr id="6" name="TextBox 6"/>
          <p:cNvSpPr txBox="1"/>
          <p:nvPr/>
        </p:nvSpPr>
        <p:spPr>
          <a:xfrm>
            <a:off x="6377554" y="2546627"/>
            <a:ext cx="5559702" cy="5537264"/>
          </a:xfrm>
          <a:prstGeom prst="rect">
            <a:avLst/>
          </a:prstGeom>
        </p:spPr>
        <p:txBody>
          <a:bodyPr lIns="0" tIns="0" rIns="0" bIns="0" rtlCol="0" anchor="t">
            <a:spAutoFit/>
          </a:bodyPr>
          <a:lstStyle/>
          <a:p>
            <a:pPr algn="ctr">
              <a:lnSpc>
                <a:spcPts val="4021"/>
              </a:lnSpc>
              <a:spcBef>
                <a:spcPct val="0"/>
              </a:spcBef>
            </a:pPr>
            <a:r>
              <a:rPr lang="en-US" sz="2872" b="1">
                <a:solidFill>
                  <a:srgbClr val="EA1E1A"/>
                </a:solidFill>
                <a:latin typeface="Canva Sans Bold"/>
                <a:ea typeface="Canva Sans Bold"/>
                <a:cs typeface="Canva Sans Bold"/>
                <a:sym typeface="Canva Sans Bold"/>
              </a:rPr>
              <a:t>Жертва. </a:t>
            </a:r>
          </a:p>
          <a:p>
            <a:pPr algn="ctr">
              <a:lnSpc>
                <a:spcPts val="4021"/>
              </a:lnSpc>
              <a:spcBef>
                <a:spcPct val="0"/>
              </a:spcBef>
            </a:pPr>
            <a:endParaRPr lang="en-US" sz="2872" b="1">
              <a:solidFill>
                <a:srgbClr val="EA1E1A"/>
              </a:solidFill>
              <a:latin typeface="Canva Sans Bold"/>
              <a:ea typeface="Canva Sans Bold"/>
              <a:cs typeface="Canva Sans Bold"/>
              <a:sym typeface="Canva Sans Bold"/>
            </a:endParaRPr>
          </a:p>
          <a:p>
            <a:pPr algn="ctr">
              <a:lnSpc>
                <a:spcPts val="4021"/>
              </a:lnSpc>
              <a:spcBef>
                <a:spcPct val="0"/>
              </a:spcBef>
            </a:pPr>
            <a:r>
              <a:rPr lang="en-US" sz="2872" b="1">
                <a:solidFill>
                  <a:srgbClr val="EA1E1A"/>
                </a:solidFill>
                <a:latin typeface="Canva Sans Bold"/>
                <a:ea typeface="Canva Sans Bold"/>
                <a:cs typeface="Canva Sans Bold"/>
                <a:sym typeface="Canva Sans Bold"/>
              </a:rPr>
              <a:t>Это человек, который испытывает на себе систематическую агрессию. Часто жертва предпочитает молчать и держать всё в себе из-за стыда, страха почувствовать осуждение и показаться ещё более слабой.</a:t>
            </a:r>
          </a:p>
        </p:txBody>
      </p:sp>
      <p:sp>
        <p:nvSpPr>
          <p:cNvPr id="7" name="TextBox 7"/>
          <p:cNvSpPr txBox="1"/>
          <p:nvPr/>
        </p:nvSpPr>
        <p:spPr>
          <a:xfrm>
            <a:off x="240435" y="2546627"/>
            <a:ext cx="5559702" cy="4022788"/>
          </a:xfrm>
          <a:prstGeom prst="rect">
            <a:avLst/>
          </a:prstGeom>
        </p:spPr>
        <p:txBody>
          <a:bodyPr lIns="0" tIns="0" rIns="0" bIns="0" rtlCol="0" anchor="t">
            <a:spAutoFit/>
          </a:bodyPr>
          <a:lstStyle/>
          <a:p>
            <a:pPr algn="ctr">
              <a:lnSpc>
                <a:spcPts val="4021"/>
              </a:lnSpc>
            </a:pPr>
            <a:r>
              <a:rPr lang="en-US" sz="2872" b="1">
                <a:solidFill>
                  <a:srgbClr val="FFFFFF"/>
                </a:solidFill>
                <a:latin typeface="Canva Sans Bold"/>
                <a:ea typeface="Canva Sans Bold"/>
                <a:cs typeface="Canva Sans Bold"/>
                <a:sym typeface="Canva Sans Bold"/>
              </a:rPr>
              <a:t>Агрессор. </a:t>
            </a:r>
          </a:p>
          <a:p>
            <a:pPr algn="ctr">
              <a:lnSpc>
                <a:spcPts val="4021"/>
              </a:lnSpc>
            </a:pPr>
            <a:endParaRPr lang="en-US" sz="2872" b="1">
              <a:solidFill>
                <a:srgbClr val="FFFFFF"/>
              </a:solidFill>
              <a:latin typeface="Canva Sans Bold"/>
              <a:ea typeface="Canva Sans Bold"/>
              <a:cs typeface="Canva Sans Bold"/>
              <a:sym typeface="Canva Sans Bold"/>
            </a:endParaRPr>
          </a:p>
          <a:p>
            <a:pPr algn="ctr">
              <a:lnSpc>
                <a:spcPts val="4021"/>
              </a:lnSpc>
              <a:spcBef>
                <a:spcPct val="0"/>
              </a:spcBef>
            </a:pPr>
            <a:r>
              <a:rPr lang="en-US" sz="2872" b="1">
                <a:solidFill>
                  <a:srgbClr val="FFFFFF"/>
                </a:solidFill>
                <a:latin typeface="Canva Sans Bold"/>
                <a:ea typeface="Canva Sans Bold"/>
                <a:cs typeface="Canva Sans Bold"/>
                <a:sym typeface="Canva Sans Bold"/>
              </a:rPr>
              <a:t>Тот, от кого исходит насилие. К агрессорам относятся и зачинщики, и поддакивающие им, которые просто присоединяются к буллингу.</a:t>
            </a:r>
          </a:p>
        </p:txBody>
      </p:sp>
      <p:sp>
        <p:nvSpPr>
          <p:cNvPr id="8" name="TextBox 8"/>
          <p:cNvSpPr txBox="1"/>
          <p:nvPr/>
        </p:nvSpPr>
        <p:spPr>
          <a:xfrm>
            <a:off x="12514674" y="2546627"/>
            <a:ext cx="5559702" cy="7556564"/>
          </a:xfrm>
          <a:prstGeom prst="rect">
            <a:avLst/>
          </a:prstGeom>
        </p:spPr>
        <p:txBody>
          <a:bodyPr lIns="0" tIns="0" rIns="0" bIns="0" rtlCol="0" anchor="t">
            <a:spAutoFit/>
          </a:bodyPr>
          <a:lstStyle/>
          <a:p>
            <a:pPr algn="ctr">
              <a:lnSpc>
                <a:spcPts val="4021"/>
              </a:lnSpc>
            </a:pPr>
            <a:r>
              <a:rPr lang="en-US" sz="2872" b="1">
                <a:solidFill>
                  <a:srgbClr val="FFFFFF"/>
                </a:solidFill>
                <a:latin typeface="Canva Sans Bold"/>
                <a:ea typeface="Canva Sans Bold"/>
                <a:cs typeface="Canva Sans Bold"/>
                <a:sym typeface="Canva Sans Bold"/>
              </a:rPr>
              <a:t> Наблюдатель. </a:t>
            </a:r>
          </a:p>
          <a:p>
            <a:pPr algn="ctr">
              <a:lnSpc>
                <a:spcPts val="4021"/>
              </a:lnSpc>
            </a:pPr>
            <a:endParaRPr lang="en-US" sz="2872" b="1">
              <a:solidFill>
                <a:srgbClr val="FFFFFF"/>
              </a:solidFill>
              <a:latin typeface="Canva Sans Bold"/>
              <a:ea typeface="Canva Sans Bold"/>
              <a:cs typeface="Canva Sans Bold"/>
              <a:sym typeface="Canva Sans Bold"/>
            </a:endParaRPr>
          </a:p>
          <a:p>
            <a:pPr algn="ctr">
              <a:lnSpc>
                <a:spcPts val="4021"/>
              </a:lnSpc>
            </a:pPr>
            <a:r>
              <a:rPr lang="en-US" sz="2872" b="1">
                <a:solidFill>
                  <a:srgbClr val="FFFFFF"/>
                </a:solidFill>
                <a:latin typeface="Canva Sans Bold"/>
                <a:ea typeface="Canva Sans Bold"/>
                <a:cs typeface="Canva Sans Bold"/>
                <a:sym typeface="Canva Sans Bold"/>
              </a:rPr>
              <a:t>Тот, кто становится свидетелем агрессии со стороны, но предпочитает не вмешиваться. У наблюдателей есть подроли: это могут быть те, кто молча одобряют издевательства, однако не присоединяются к ним открыто. Другие — те, кто осуждают буллинг, но не защищают жертву. </a:t>
            </a:r>
          </a:p>
          <a:p>
            <a:pPr algn="ctr">
              <a:lnSpc>
                <a:spcPts val="4021"/>
              </a:lnSpc>
              <a:spcBef>
                <a:spcPct val="0"/>
              </a:spcBef>
            </a:pPr>
            <a:endParaRPr lang="en-US" sz="2872" b="1">
              <a:solidFill>
                <a:srgbClr val="FFFFFF"/>
              </a:solidFill>
              <a:latin typeface="Canva Sans Bold"/>
              <a:ea typeface="Canva Sans Bold"/>
              <a:cs typeface="Canva Sans Bold"/>
              <a:sym typeface="Canva Sans Bold"/>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2649674" y="0"/>
            <a:ext cx="15638326" cy="10287000"/>
            <a:chOff x="0" y="0"/>
            <a:chExt cx="1078230" cy="709267"/>
          </a:xfrm>
        </p:grpSpPr>
        <p:sp>
          <p:nvSpPr>
            <p:cNvPr id="3" name="Freeform 3"/>
            <p:cNvSpPr/>
            <p:nvPr/>
          </p:nvSpPr>
          <p:spPr>
            <a:xfrm>
              <a:off x="0" y="0"/>
              <a:ext cx="1071954" cy="709267"/>
            </a:xfrm>
            <a:custGeom>
              <a:avLst/>
              <a:gdLst/>
              <a:ahLst/>
              <a:cxnLst/>
              <a:rect l="l" t="t" r="r" b="b"/>
              <a:pathLst>
                <a:path w="1071954" h="709267">
                  <a:moveTo>
                    <a:pt x="841861" y="0"/>
                  </a:moveTo>
                  <a:lnTo>
                    <a:pt x="33169" y="0"/>
                  </a:lnTo>
                  <a:cubicBezTo>
                    <a:pt x="14850" y="0"/>
                    <a:pt x="0" y="14850"/>
                    <a:pt x="0" y="33169"/>
                  </a:cubicBezTo>
                  <a:lnTo>
                    <a:pt x="0" y="676098"/>
                  </a:lnTo>
                  <a:cubicBezTo>
                    <a:pt x="0" y="684895"/>
                    <a:pt x="3495" y="693332"/>
                    <a:pt x="9715" y="699552"/>
                  </a:cubicBezTo>
                  <a:cubicBezTo>
                    <a:pt x="15935" y="705773"/>
                    <a:pt x="24372" y="709267"/>
                    <a:pt x="33169" y="709267"/>
                  </a:cubicBezTo>
                  <a:lnTo>
                    <a:pt x="841861" y="709267"/>
                  </a:lnTo>
                  <a:cubicBezTo>
                    <a:pt x="862376" y="709267"/>
                    <a:pt x="881321" y="698288"/>
                    <a:pt x="891520" y="680488"/>
                  </a:cubicBezTo>
                  <a:lnTo>
                    <a:pt x="1061740" y="383413"/>
                  </a:lnTo>
                  <a:cubicBezTo>
                    <a:pt x="1071954" y="365586"/>
                    <a:pt x="1071954" y="343681"/>
                    <a:pt x="1061740" y="325854"/>
                  </a:cubicBezTo>
                  <a:lnTo>
                    <a:pt x="891520" y="28779"/>
                  </a:lnTo>
                  <a:cubicBezTo>
                    <a:pt x="881321" y="10980"/>
                    <a:pt x="862376" y="0"/>
                    <a:pt x="841861"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0" y="-38100"/>
              <a:ext cx="963930" cy="7473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3854547" y="0"/>
            <a:ext cx="14433453" cy="10287000"/>
            <a:chOff x="0" y="0"/>
            <a:chExt cx="995157" cy="709267"/>
          </a:xfrm>
        </p:grpSpPr>
        <p:sp>
          <p:nvSpPr>
            <p:cNvPr id="6" name="Freeform 6"/>
            <p:cNvSpPr/>
            <p:nvPr/>
          </p:nvSpPr>
          <p:spPr>
            <a:xfrm>
              <a:off x="0" y="0"/>
              <a:ext cx="988357" cy="709267"/>
            </a:xfrm>
            <a:custGeom>
              <a:avLst/>
              <a:gdLst/>
              <a:ahLst/>
              <a:cxnLst/>
              <a:rect l="l" t="t" r="r" b="b"/>
              <a:pathLst>
                <a:path w="988357" h="709267">
                  <a:moveTo>
                    <a:pt x="756019" y="0"/>
                  </a:moveTo>
                  <a:lnTo>
                    <a:pt x="35938" y="0"/>
                  </a:lnTo>
                  <a:cubicBezTo>
                    <a:pt x="26407" y="0"/>
                    <a:pt x="17266" y="3786"/>
                    <a:pt x="10526" y="10526"/>
                  </a:cubicBezTo>
                  <a:cubicBezTo>
                    <a:pt x="3786" y="17266"/>
                    <a:pt x="0" y="26407"/>
                    <a:pt x="0" y="35938"/>
                  </a:cubicBezTo>
                  <a:lnTo>
                    <a:pt x="0" y="673329"/>
                  </a:lnTo>
                  <a:cubicBezTo>
                    <a:pt x="0" y="682861"/>
                    <a:pt x="3786" y="692002"/>
                    <a:pt x="10526" y="698741"/>
                  </a:cubicBezTo>
                  <a:cubicBezTo>
                    <a:pt x="17266" y="705481"/>
                    <a:pt x="26407" y="709267"/>
                    <a:pt x="35938" y="709267"/>
                  </a:cubicBezTo>
                  <a:lnTo>
                    <a:pt x="756019" y="709267"/>
                  </a:lnTo>
                  <a:cubicBezTo>
                    <a:pt x="778246" y="709267"/>
                    <a:pt x="798773" y="697371"/>
                    <a:pt x="809823" y="678085"/>
                  </a:cubicBezTo>
                  <a:lnTo>
                    <a:pt x="977290" y="385816"/>
                  </a:lnTo>
                  <a:cubicBezTo>
                    <a:pt x="988357" y="366501"/>
                    <a:pt x="988357" y="342767"/>
                    <a:pt x="977290" y="323452"/>
                  </a:cubicBezTo>
                  <a:lnTo>
                    <a:pt x="809823" y="31182"/>
                  </a:lnTo>
                  <a:cubicBezTo>
                    <a:pt x="798773" y="11896"/>
                    <a:pt x="778246" y="0"/>
                    <a:pt x="756019" y="0"/>
                  </a:cubicBezTo>
                  <a:close/>
                </a:path>
              </a:pathLst>
            </a:custGeom>
            <a:solidFill>
              <a:srgbClr val="FFFFFF"/>
            </a:solidFill>
          </p:spPr>
        </p:sp>
        <p:sp>
          <p:nvSpPr>
            <p:cNvPr id="7" name="TextBox 7"/>
            <p:cNvSpPr txBox="1"/>
            <p:nvPr/>
          </p:nvSpPr>
          <p:spPr>
            <a:xfrm>
              <a:off x="0" y="-38100"/>
              <a:ext cx="880857" cy="7473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593167" y="9078789"/>
            <a:ext cx="292706" cy="2927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919127" y="9078789"/>
            <a:ext cx="292706" cy="2927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615961" y="2753942"/>
            <a:ext cx="4894486" cy="4779117"/>
          </a:xfrm>
          <a:custGeom>
            <a:avLst/>
            <a:gdLst/>
            <a:ahLst/>
            <a:cxnLst/>
            <a:rect l="l" t="t" r="r" b="b"/>
            <a:pathLst>
              <a:path w="4894486" h="4779117">
                <a:moveTo>
                  <a:pt x="0" y="0"/>
                </a:moveTo>
                <a:lnTo>
                  <a:pt x="4894486" y="0"/>
                </a:lnTo>
                <a:lnTo>
                  <a:pt x="4894486" y="4779116"/>
                </a:lnTo>
                <a:lnTo>
                  <a:pt x="0" y="4779116"/>
                </a:lnTo>
                <a:lnTo>
                  <a:pt x="0" y="0"/>
                </a:lnTo>
                <a:close/>
              </a:path>
            </a:pathLst>
          </a:custGeom>
          <a:blipFill>
            <a:blip r:embed="rId2"/>
            <a:stretch>
              <a:fillRect t="-1207" b="-1207"/>
            </a:stretch>
          </a:blipFill>
        </p:spPr>
      </p:sp>
      <p:sp>
        <p:nvSpPr>
          <p:cNvPr id="15" name="TextBox 15"/>
          <p:cNvSpPr txBox="1"/>
          <p:nvPr/>
        </p:nvSpPr>
        <p:spPr>
          <a:xfrm>
            <a:off x="8885873" y="8986830"/>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16" name="TextBox 16"/>
          <p:cNvSpPr txBox="1"/>
          <p:nvPr/>
        </p:nvSpPr>
        <p:spPr>
          <a:xfrm>
            <a:off x="12211833" y="8986830"/>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17" name="TextBox 17"/>
          <p:cNvSpPr txBox="1"/>
          <p:nvPr/>
        </p:nvSpPr>
        <p:spPr>
          <a:xfrm>
            <a:off x="7798610" y="1143000"/>
            <a:ext cx="8475508" cy="752095"/>
          </a:xfrm>
          <a:prstGeom prst="rect">
            <a:avLst/>
          </a:prstGeom>
        </p:spPr>
        <p:txBody>
          <a:bodyPr lIns="0" tIns="0" rIns="0" bIns="0" rtlCol="0" anchor="t">
            <a:spAutoFit/>
          </a:bodyPr>
          <a:lstStyle/>
          <a:p>
            <a:pPr algn="l">
              <a:lnSpc>
                <a:spcPts val="5643"/>
              </a:lnSpc>
            </a:pPr>
            <a:r>
              <a:rPr lang="en-US" sz="5700" b="1" i="1">
                <a:solidFill>
                  <a:srgbClr val="023034"/>
                </a:solidFill>
                <a:latin typeface="Montserrat Bold Italics"/>
                <a:ea typeface="Montserrat Bold Italics"/>
                <a:cs typeface="Montserrat Bold Italics"/>
                <a:sym typeface="Montserrat Bold Italics"/>
              </a:rPr>
              <a:t> Признаки травли:</a:t>
            </a:r>
          </a:p>
        </p:txBody>
      </p:sp>
      <p:sp>
        <p:nvSpPr>
          <p:cNvPr id="18" name="TextBox 18"/>
          <p:cNvSpPr txBox="1"/>
          <p:nvPr/>
        </p:nvSpPr>
        <p:spPr>
          <a:xfrm>
            <a:off x="7303605" y="2275073"/>
            <a:ext cx="9955695" cy="6950070"/>
          </a:xfrm>
          <a:prstGeom prst="rect">
            <a:avLst/>
          </a:prstGeom>
        </p:spPr>
        <p:txBody>
          <a:bodyPr lIns="0" tIns="0" rIns="0" bIns="0" rtlCol="0" anchor="t">
            <a:spAutoFit/>
          </a:bodyPr>
          <a:lstStyle/>
          <a:p>
            <a:pPr marL="539764" lvl="1" indent="-269882" algn="l">
              <a:lnSpc>
                <a:spcPts val="4600"/>
              </a:lnSpc>
              <a:buFont typeface="Arial"/>
              <a:buChar char="•"/>
            </a:pPr>
            <a:r>
              <a:rPr lang="en-US" sz="2500">
                <a:solidFill>
                  <a:srgbClr val="023034"/>
                </a:solidFill>
                <a:latin typeface="Poppins"/>
                <a:ea typeface="Poppins"/>
                <a:cs typeface="Poppins"/>
                <a:sym typeface="Poppins"/>
              </a:rPr>
              <a:t> систематическое агрессивное поведение группы по отношению к другому;</a:t>
            </a:r>
          </a:p>
          <a:p>
            <a:pPr marL="539764" lvl="1" indent="-269882" algn="l">
              <a:lnSpc>
                <a:spcPts val="4600"/>
              </a:lnSpc>
              <a:buFont typeface="Arial"/>
              <a:buChar char="•"/>
            </a:pPr>
            <a:r>
              <a:rPr lang="en-US" sz="2500">
                <a:solidFill>
                  <a:srgbClr val="023034"/>
                </a:solidFill>
                <a:latin typeface="Poppins"/>
                <a:ea typeface="Poppins"/>
                <a:cs typeface="Poppins"/>
                <a:sym typeface="Poppins"/>
              </a:rPr>
              <a:t> неравенство сил, чёткие роли «слабый» / «сильный»;</a:t>
            </a:r>
          </a:p>
          <a:p>
            <a:pPr marL="539764" lvl="1" indent="-269882" algn="l">
              <a:lnSpc>
                <a:spcPts val="4600"/>
              </a:lnSpc>
              <a:buFont typeface="Arial"/>
              <a:buChar char="•"/>
            </a:pPr>
            <a:r>
              <a:rPr lang="en-US" sz="2500">
                <a:solidFill>
                  <a:srgbClr val="023034"/>
                </a:solidFill>
                <a:latin typeface="Poppins"/>
                <a:ea typeface="Poppins"/>
                <a:cs typeface="Poppins"/>
                <a:sym typeface="Poppins"/>
              </a:rPr>
              <a:t> физическое насилие (толчки, пинки, драки);</a:t>
            </a:r>
          </a:p>
          <a:p>
            <a:pPr marL="539764" lvl="1" indent="-269882" algn="l">
              <a:lnSpc>
                <a:spcPts val="4600"/>
              </a:lnSpc>
              <a:buFont typeface="Arial"/>
              <a:buChar char="•"/>
            </a:pPr>
            <a:r>
              <a:rPr lang="en-US" sz="2500">
                <a:solidFill>
                  <a:srgbClr val="023034"/>
                </a:solidFill>
                <a:latin typeface="Poppins"/>
                <a:ea typeface="Poppins"/>
                <a:cs typeface="Poppins"/>
                <a:sym typeface="Poppins"/>
              </a:rPr>
              <a:t> эмоциональное насилие (бойкотирование, игнорирование, распространение слухов, обзывательства);</a:t>
            </a:r>
          </a:p>
          <a:p>
            <a:pPr marL="539764" lvl="1" indent="-269882" algn="l">
              <a:lnSpc>
                <a:spcPts val="4600"/>
              </a:lnSpc>
              <a:buFont typeface="Arial"/>
              <a:buChar char="•"/>
            </a:pPr>
            <a:r>
              <a:rPr lang="en-US" sz="2500">
                <a:solidFill>
                  <a:srgbClr val="023034"/>
                </a:solidFill>
                <a:latin typeface="Poppins"/>
                <a:ea typeface="Poppins"/>
                <a:cs typeface="Poppins"/>
                <a:sym typeface="Poppins"/>
              </a:rPr>
              <a:t> намеренное повреждение/хищение личных вещей (вне зависимости от их материальной ценности);</a:t>
            </a:r>
          </a:p>
          <a:p>
            <a:pPr marL="539764" lvl="1" indent="-269882" algn="l">
              <a:lnSpc>
                <a:spcPts val="4600"/>
              </a:lnSpc>
              <a:buFont typeface="Arial"/>
              <a:buChar char="•"/>
            </a:pPr>
            <a:r>
              <a:rPr lang="en-US" sz="2500">
                <a:solidFill>
                  <a:srgbClr val="023034"/>
                </a:solidFill>
                <a:latin typeface="Poppins"/>
                <a:ea typeface="Poppins"/>
                <a:cs typeface="Poppins"/>
                <a:sym typeface="Poppins"/>
              </a:rPr>
              <a:t> публичное обсуждение особенностей и недостатков жертвы;</a:t>
            </a:r>
          </a:p>
          <a:p>
            <a:pPr marL="539764" lvl="1" indent="-269882" algn="l">
              <a:lnSpc>
                <a:spcPts val="4600"/>
              </a:lnSpc>
              <a:buFont typeface="Arial"/>
              <a:buChar char="•"/>
            </a:pPr>
            <a:r>
              <a:rPr lang="en-US" sz="2500">
                <a:solidFill>
                  <a:srgbClr val="023034"/>
                </a:solidFill>
                <a:latin typeface="Poppins"/>
                <a:ea typeface="Poppins"/>
                <a:cs typeface="Poppins"/>
                <a:sym typeface="Poppins"/>
              </a:rPr>
              <a:t>исключение жертвы из группы, манипулирование, запугивание, запрет на какие-либо действия</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1191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10800000">
            <a:off x="2649674" y="0"/>
            <a:ext cx="15638326" cy="10287000"/>
            <a:chOff x="0" y="0"/>
            <a:chExt cx="1078230" cy="709267"/>
          </a:xfrm>
        </p:grpSpPr>
        <p:sp>
          <p:nvSpPr>
            <p:cNvPr id="3" name="Freeform 3"/>
            <p:cNvSpPr/>
            <p:nvPr/>
          </p:nvSpPr>
          <p:spPr>
            <a:xfrm>
              <a:off x="0" y="0"/>
              <a:ext cx="1071954" cy="709267"/>
            </a:xfrm>
            <a:custGeom>
              <a:avLst/>
              <a:gdLst/>
              <a:ahLst/>
              <a:cxnLst/>
              <a:rect l="l" t="t" r="r" b="b"/>
              <a:pathLst>
                <a:path w="1071954" h="709267">
                  <a:moveTo>
                    <a:pt x="841861" y="0"/>
                  </a:moveTo>
                  <a:lnTo>
                    <a:pt x="33169" y="0"/>
                  </a:lnTo>
                  <a:cubicBezTo>
                    <a:pt x="14850" y="0"/>
                    <a:pt x="0" y="14850"/>
                    <a:pt x="0" y="33169"/>
                  </a:cubicBezTo>
                  <a:lnTo>
                    <a:pt x="0" y="676098"/>
                  </a:lnTo>
                  <a:cubicBezTo>
                    <a:pt x="0" y="684895"/>
                    <a:pt x="3495" y="693332"/>
                    <a:pt x="9715" y="699552"/>
                  </a:cubicBezTo>
                  <a:cubicBezTo>
                    <a:pt x="15935" y="705773"/>
                    <a:pt x="24372" y="709267"/>
                    <a:pt x="33169" y="709267"/>
                  </a:cubicBezTo>
                  <a:lnTo>
                    <a:pt x="841861" y="709267"/>
                  </a:lnTo>
                  <a:cubicBezTo>
                    <a:pt x="862376" y="709267"/>
                    <a:pt x="881321" y="698288"/>
                    <a:pt x="891520" y="680488"/>
                  </a:cubicBezTo>
                  <a:lnTo>
                    <a:pt x="1061740" y="383413"/>
                  </a:lnTo>
                  <a:cubicBezTo>
                    <a:pt x="1071954" y="365586"/>
                    <a:pt x="1071954" y="343681"/>
                    <a:pt x="1061740" y="325854"/>
                  </a:cubicBezTo>
                  <a:lnTo>
                    <a:pt x="891520" y="28779"/>
                  </a:lnTo>
                  <a:cubicBezTo>
                    <a:pt x="881321" y="10980"/>
                    <a:pt x="862376" y="0"/>
                    <a:pt x="841861"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0" y="-38100"/>
              <a:ext cx="963930" cy="7473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3854547" y="0"/>
            <a:ext cx="14433453" cy="10287000"/>
            <a:chOff x="0" y="0"/>
            <a:chExt cx="995157" cy="709267"/>
          </a:xfrm>
        </p:grpSpPr>
        <p:sp>
          <p:nvSpPr>
            <p:cNvPr id="6" name="Freeform 6"/>
            <p:cNvSpPr/>
            <p:nvPr/>
          </p:nvSpPr>
          <p:spPr>
            <a:xfrm>
              <a:off x="0" y="0"/>
              <a:ext cx="988357" cy="709267"/>
            </a:xfrm>
            <a:custGeom>
              <a:avLst/>
              <a:gdLst/>
              <a:ahLst/>
              <a:cxnLst/>
              <a:rect l="l" t="t" r="r" b="b"/>
              <a:pathLst>
                <a:path w="988357" h="709267">
                  <a:moveTo>
                    <a:pt x="756019" y="0"/>
                  </a:moveTo>
                  <a:lnTo>
                    <a:pt x="35938" y="0"/>
                  </a:lnTo>
                  <a:cubicBezTo>
                    <a:pt x="26407" y="0"/>
                    <a:pt x="17266" y="3786"/>
                    <a:pt x="10526" y="10526"/>
                  </a:cubicBezTo>
                  <a:cubicBezTo>
                    <a:pt x="3786" y="17266"/>
                    <a:pt x="0" y="26407"/>
                    <a:pt x="0" y="35938"/>
                  </a:cubicBezTo>
                  <a:lnTo>
                    <a:pt x="0" y="673329"/>
                  </a:lnTo>
                  <a:cubicBezTo>
                    <a:pt x="0" y="682861"/>
                    <a:pt x="3786" y="692002"/>
                    <a:pt x="10526" y="698741"/>
                  </a:cubicBezTo>
                  <a:cubicBezTo>
                    <a:pt x="17266" y="705481"/>
                    <a:pt x="26407" y="709267"/>
                    <a:pt x="35938" y="709267"/>
                  </a:cubicBezTo>
                  <a:lnTo>
                    <a:pt x="756019" y="709267"/>
                  </a:lnTo>
                  <a:cubicBezTo>
                    <a:pt x="778246" y="709267"/>
                    <a:pt x="798773" y="697371"/>
                    <a:pt x="809823" y="678085"/>
                  </a:cubicBezTo>
                  <a:lnTo>
                    <a:pt x="977290" y="385816"/>
                  </a:lnTo>
                  <a:cubicBezTo>
                    <a:pt x="988357" y="366501"/>
                    <a:pt x="988357" y="342767"/>
                    <a:pt x="977290" y="323452"/>
                  </a:cubicBezTo>
                  <a:lnTo>
                    <a:pt x="809823" y="31182"/>
                  </a:lnTo>
                  <a:cubicBezTo>
                    <a:pt x="798773" y="11896"/>
                    <a:pt x="778246" y="0"/>
                    <a:pt x="756019" y="0"/>
                  </a:cubicBezTo>
                  <a:close/>
                </a:path>
              </a:pathLst>
            </a:custGeom>
            <a:solidFill>
              <a:srgbClr val="FFFFFF"/>
            </a:solidFill>
          </p:spPr>
        </p:sp>
        <p:sp>
          <p:nvSpPr>
            <p:cNvPr id="7" name="TextBox 7"/>
            <p:cNvSpPr txBox="1"/>
            <p:nvPr/>
          </p:nvSpPr>
          <p:spPr>
            <a:xfrm>
              <a:off x="0" y="-38100"/>
              <a:ext cx="880857" cy="7473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5476516">
            <a:off x="724620" y="3307608"/>
            <a:ext cx="5303065" cy="3671784"/>
            <a:chOff x="0" y="0"/>
            <a:chExt cx="1027168" cy="711200"/>
          </a:xfrm>
        </p:grpSpPr>
        <p:sp>
          <p:nvSpPr>
            <p:cNvPr id="9" name="Freeform 9"/>
            <p:cNvSpPr/>
            <p:nvPr/>
          </p:nvSpPr>
          <p:spPr>
            <a:xfrm>
              <a:off x="62755" y="70172"/>
              <a:ext cx="901657" cy="641028"/>
            </a:xfrm>
            <a:custGeom>
              <a:avLst/>
              <a:gdLst/>
              <a:ahLst/>
              <a:cxnLst/>
              <a:rect l="l" t="t" r="r" b="b"/>
              <a:pathLst>
                <a:path w="901657" h="641028">
                  <a:moveTo>
                    <a:pt x="531170" y="41082"/>
                  </a:moveTo>
                  <a:lnTo>
                    <a:pt x="884072" y="529774"/>
                  </a:lnTo>
                  <a:cubicBezTo>
                    <a:pt x="899500" y="551137"/>
                    <a:pt x="901658" y="579342"/>
                    <a:pt x="889661" y="602804"/>
                  </a:cubicBezTo>
                  <a:cubicBezTo>
                    <a:pt x="877664" y="626265"/>
                    <a:pt x="853534" y="641028"/>
                    <a:pt x="827183" y="641028"/>
                  </a:cubicBezTo>
                  <a:lnTo>
                    <a:pt x="74475" y="641028"/>
                  </a:lnTo>
                  <a:cubicBezTo>
                    <a:pt x="48124" y="641028"/>
                    <a:pt x="23994" y="626265"/>
                    <a:pt x="11997" y="602804"/>
                  </a:cubicBezTo>
                  <a:cubicBezTo>
                    <a:pt x="0" y="579342"/>
                    <a:pt x="2159" y="551137"/>
                    <a:pt x="17586" y="529774"/>
                  </a:cubicBezTo>
                  <a:lnTo>
                    <a:pt x="370488" y="41082"/>
                  </a:lnTo>
                  <a:cubicBezTo>
                    <a:pt x="389119" y="15283"/>
                    <a:pt x="419006" y="0"/>
                    <a:pt x="450829" y="0"/>
                  </a:cubicBezTo>
                  <a:cubicBezTo>
                    <a:pt x="482652" y="0"/>
                    <a:pt x="512539" y="15283"/>
                    <a:pt x="531170" y="41082"/>
                  </a:cubicBezTo>
                  <a:close/>
                </a:path>
              </a:pathLst>
            </a:custGeom>
            <a:solidFill>
              <a:srgbClr val="EA1E1A"/>
            </a:solidFill>
          </p:spPr>
        </p:sp>
        <p:sp>
          <p:nvSpPr>
            <p:cNvPr id="10" name="TextBox 10"/>
            <p:cNvSpPr txBox="1"/>
            <p:nvPr/>
          </p:nvSpPr>
          <p:spPr>
            <a:xfrm>
              <a:off x="160495" y="292100"/>
              <a:ext cx="706178"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593167" y="9078789"/>
            <a:ext cx="292706" cy="2927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919127" y="9078789"/>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885873" y="8986830"/>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18" name="TextBox 18"/>
          <p:cNvSpPr txBox="1"/>
          <p:nvPr/>
        </p:nvSpPr>
        <p:spPr>
          <a:xfrm>
            <a:off x="12211833" y="8986830"/>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19" name="TextBox 19"/>
          <p:cNvSpPr txBox="1"/>
          <p:nvPr/>
        </p:nvSpPr>
        <p:spPr>
          <a:xfrm>
            <a:off x="6798567" y="790384"/>
            <a:ext cx="10826533" cy="562358"/>
          </a:xfrm>
          <a:prstGeom prst="rect">
            <a:avLst/>
          </a:prstGeom>
        </p:spPr>
        <p:txBody>
          <a:bodyPr lIns="0" tIns="0" rIns="0" bIns="0" rtlCol="0" anchor="t">
            <a:spAutoFit/>
          </a:bodyPr>
          <a:lstStyle/>
          <a:p>
            <a:pPr algn="l">
              <a:lnSpc>
                <a:spcPts val="4257"/>
              </a:lnSpc>
            </a:pPr>
            <a:r>
              <a:rPr lang="en-US" sz="4300" b="1" i="1">
                <a:solidFill>
                  <a:srgbClr val="EA1E1A"/>
                </a:solidFill>
                <a:latin typeface="Montserrat Bold Italics"/>
                <a:ea typeface="Montserrat Bold Italics"/>
                <a:cs typeface="Montserrat Bold Italics"/>
                <a:sym typeface="Montserrat Bold Italics"/>
              </a:rPr>
              <a:t> ОСНОВНЫЕ ПРИЧИНЫ БУЛЛИНГА</a:t>
            </a:r>
          </a:p>
        </p:txBody>
      </p:sp>
      <p:sp>
        <p:nvSpPr>
          <p:cNvPr id="20" name="TextBox 20"/>
          <p:cNvSpPr txBox="1"/>
          <p:nvPr/>
        </p:nvSpPr>
        <p:spPr>
          <a:xfrm>
            <a:off x="6428707" y="1816017"/>
            <a:ext cx="11859293" cy="7830052"/>
          </a:xfrm>
          <a:prstGeom prst="rect">
            <a:avLst/>
          </a:prstGeom>
        </p:spPr>
        <p:txBody>
          <a:bodyPr lIns="0" tIns="0" rIns="0" bIns="0" rtlCol="0" anchor="t">
            <a:spAutoFit/>
          </a:bodyPr>
          <a:lstStyle/>
          <a:p>
            <a:pPr algn="l">
              <a:lnSpc>
                <a:spcPts val="4136"/>
              </a:lnSpc>
            </a:pPr>
            <a:r>
              <a:rPr lang="en-US" sz="2200" b="1">
                <a:solidFill>
                  <a:srgbClr val="023034"/>
                </a:solidFill>
                <a:latin typeface="Poppins Bold"/>
                <a:ea typeface="Poppins Bold"/>
                <a:cs typeface="Poppins Bold"/>
                <a:sym typeface="Poppins Bold"/>
              </a:rPr>
              <a:t> 1.  Желание доминировать</a:t>
            </a:r>
            <a:r>
              <a:rPr lang="en-US" sz="2200">
                <a:solidFill>
                  <a:srgbClr val="023034"/>
                </a:solidFill>
                <a:latin typeface="Poppins"/>
                <a:ea typeface="Poppins"/>
                <a:cs typeface="Poppins"/>
                <a:sym typeface="Poppins"/>
              </a:rPr>
              <a:t> – агрессор самоутверждается за счёт более слабых.</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2. Низкая самооценка </a:t>
            </a:r>
            <a:r>
              <a:rPr lang="en-US" sz="2200">
                <a:solidFill>
                  <a:srgbClr val="023034"/>
                </a:solidFill>
                <a:latin typeface="Poppins"/>
                <a:ea typeface="Poppins"/>
                <a:cs typeface="Poppins"/>
                <a:sym typeface="Poppins"/>
              </a:rPr>
              <a:t>– травля даёт ощущение силы и значимости.</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3. Подражание окружению</a:t>
            </a:r>
            <a:r>
              <a:rPr lang="en-US" sz="2200">
                <a:solidFill>
                  <a:srgbClr val="023034"/>
                </a:solidFill>
                <a:latin typeface="Poppins"/>
                <a:ea typeface="Poppins"/>
                <a:cs typeface="Poppins"/>
                <a:sym typeface="Poppins"/>
              </a:rPr>
              <a:t> – дети копируют агрессивные модели поведения взрослых, фильмов или авторитетных сверстников.</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4. Недостаток внимания</a:t>
            </a:r>
            <a:r>
              <a:rPr lang="en-US" sz="2200">
                <a:solidFill>
                  <a:srgbClr val="023034"/>
                </a:solidFill>
                <a:latin typeface="Poppins"/>
                <a:ea typeface="Poppins"/>
                <a:cs typeface="Poppins"/>
                <a:sym typeface="Poppins"/>
              </a:rPr>
              <a:t> – ребенок может использовать агрессию, чтобы привлечь внимание родителей или учителей.</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5. Безнаказанность </a:t>
            </a:r>
            <a:r>
              <a:rPr lang="en-US" sz="2200">
                <a:solidFill>
                  <a:srgbClr val="023034"/>
                </a:solidFill>
                <a:latin typeface="Poppins"/>
                <a:ea typeface="Poppins"/>
                <a:cs typeface="Poppins"/>
                <a:sym typeface="Poppins"/>
              </a:rPr>
              <a:t>– если травля остаётся без последствий, она продолжается и усиливается.</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6. Социальные нормы</a:t>
            </a:r>
            <a:r>
              <a:rPr lang="en-US" sz="2200">
                <a:solidFill>
                  <a:srgbClr val="023034"/>
                </a:solidFill>
                <a:latin typeface="Poppins"/>
                <a:ea typeface="Poppins"/>
                <a:cs typeface="Poppins"/>
                <a:sym typeface="Poppins"/>
              </a:rPr>
              <a:t> – в некоторых коллективах агрессия считается допустимым способом взаимодействия.</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7. Фрустрация и стресс</a:t>
            </a:r>
            <a:r>
              <a:rPr lang="en-US" sz="2200">
                <a:solidFill>
                  <a:srgbClr val="023034"/>
                </a:solidFill>
                <a:latin typeface="Poppins"/>
                <a:ea typeface="Poppins"/>
                <a:cs typeface="Poppins"/>
                <a:sym typeface="Poppins"/>
              </a:rPr>
              <a:t> – дети, испытывающие психологическое напряжение (например, из-за семейных проблем), могут срывать агрессию на сверстниках.</a:t>
            </a:r>
          </a:p>
          <a:p>
            <a:pPr algn="l">
              <a:lnSpc>
                <a:spcPts val="4136"/>
              </a:lnSpc>
            </a:pPr>
            <a:r>
              <a:rPr lang="en-US" sz="2200">
                <a:solidFill>
                  <a:srgbClr val="023034"/>
                </a:solidFill>
                <a:latin typeface="Poppins"/>
                <a:ea typeface="Poppins"/>
                <a:cs typeface="Poppins"/>
                <a:sym typeface="Poppins"/>
              </a:rPr>
              <a:t> </a:t>
            </a:r>
            <a:r>
              <a:rPr lang="en-US" sz="2200" b="1">
                <a:solidFill>
                  <a:srgbClr val="023034"/>
                </a:solidFill>
                <a:latin typeface="Poppins Bold"/>
                <a:ea typeface="Poppins Bold"/>
                <a:cs typeface="Poppins Bold"/>
                <a:sym typeface="Poppins Bold"/>
              </a:rPr>
              <a:t>8. Отсутствие эмпатии</a:t>
            </a:r>
            <a:r>
              <a:rPr lang="en-US" sz="2200">
                <a:solidFill>
                  <a:srgbClr val="023034"/>
                </a:solidFill>
                <a:latin typeface="Poppins"/>
                <a:ea typeface="Poppins"/>
                <a:cs typeface="Poppins"/>
                <a:sym typeface="Poppins"/>
              </a:rPr>
              <a:t> – буллер не осознаёт, какой вред причиняет жертве, или сознательно игнорирует это.</a:t>
            </a:r>
          </a:p>
          <a:p>
            <a:pPr algn="l">
              <a:lnSpc>
                <a:spcPts val="4136"/>
              </a:lnSpc>
            </a:pPr>
            <a:endParaRPr lang="en-US" sz="2200">
              <a:solidFill>
                <a:srgbClr val="023034"/>
              </a:solidFill>
              <a:latin typeface="Poppins"/>
              <a:ea typeface="Poppins"/>
              <a:cs typeface="Poppins"/>
              <a:sym typeface="Poppi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970921" y="-576320"/>
            <a:ext cx="19230221" cy="11792286"/>
            <a:chOff x="0" y="0"/>
            <a:chExt cx="994103" cy="609600"/>
          </a:xfrm>
        </p:grpSpPr>
        <p:sp>
          <p:nvSpPr>
            <p:cNvPr id="3" name="Freeform 3"/>
            <p:cNvSpPr/>
            <p:nvPr/>
          </p:nvSpPr>
          <p:spPr>
            <a:xfrm>
              <a:off x="9781" y="0"/>
              <a:ext cx="974540" cy="609600"/>
            </a:xfrm>
            <a:custGeom>
              <a:avLst/>
              <a:gdLst/>
              <a:ahLst/>
              <a:cxnLst/>
              <a:rect l="l" t="t" r="r" b="b"/>
              <a:pathLst>
                <a:path w="974540" h="609600">
                  <a:moveTo>
                    <a:pt x="233678" y="0"/>
                  </a:moveTo>
                  <a:lnTo>
                    <a:pt x="944063" y="0"/>
                  </a:lnTo>
                  <a:cubicBezTo>
                    <a:pt x="953390" y="0"/>
                    <a:pt x="962149" y="4484"/>
                    <a:pt x="967602" y="12051"/>
                  </a:cubicBezTo>
                  <a:cubicBezTo>
                    <a:pt x="973056" y="19617"/>
                    <a:pt x="974540" y="29344"/>
                    <a:pt x="971591" y="38193"/>
                  </a:cubicBezTo>
                  <a:lnTo>
                    <a:pt x="793853" y="571407"/>
                  </a:lnTo>
                  <a:cubicBezTo>
                    <a:pt x="786250" y="594215"/>
                    <a:pt x="764905" y="609600"/>
                    <a:pt x="740863" y="609600"/>
                  </a:cubicBezTo>
                  <a:lnTo>
                    <a:pt x="30478" y="609600"/>
                  </a:lnTo>
                  <a:cubicBezTo>
                    <a:pt x="21151" y="609600"/>
                    <a:pt x="12392" y="605116"/>
                    <a:pt x="6938" y="597549"/>
                  </a:cubicBezTo>
                  <a:cubicBezTo>
                    <a:pt x="1484" y="589983"/>
                    <a:pt x="0" y="580256"/>
                    <a:pt x="2950" y="571407"/>
                  </a:cubicBezTo>
                  <a:lnTo>
                    <a:pt x="180688" y="38193"/>
                  </a:lnTo>
                  <a:cubicBezTo>
                    <a:pt x="188291" y="15385"/>
                    <a:pt x="209636" y="0"/>
                    <a:pt x="233678" y="0"/>
                  </a:cubicBezTo>
                  <a:close/>
                </a:path>
              </a:pathLst>
            </a:custGeom>
            <a:gradFill rotWithShape="1">
              <a:gsLst>
                <a:gs pos="0">
                  <a:srgbClr val="AFD255">
                    <a:alpha val="100000"/>
                  </a:srgbClr>
                </a:gs>
                <a:gs pos="100000">
                  <a:srgbClr val="D8FF72">
                    <a:alpha val="0"/>
                  </a:srgbClr>
                </a:gs>
              </a:gsLst>
              <a:path path="circle">
                <a:fillToRect l="50000" t="50000" r="50000" b="50000"/>
              </a:path>
            </a:gradFill>
          </p:spPr>
        </p:sp>
        <p:sp>
          <p:nvSpPr>
            <p:cNvPr id="4" name="TextBox 4"/>
            <p:cNvSpPr txBox="1"/>
            <p:nvPr/>
          </p:nvSpPr>
          <p:spPr>
            <a:xfrm>
              <a:off x="101600" y="-38100"/>
              <a:ext cx="790903"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56265" y="-1060295"/>
            <a:ext cx="17575470" cy="11792286"/>
            <a:chOff x="0" y="0"/>
            <a:chExt cx="908561" cy="609600"/>
          </a:xfrm>
        </p:grpSpPr>
        <p:sp>
          <p:nvSpPr>
            <p:cNvPr id="6" name="Freeform 6"/>
            <p:cNvSpPr/>
            <p:nvPr/>
          </p:nvSpPr>
          <p:spPr>
            <a:xfrm>
              <a:off x="10702" y="0"/>
              <a:ext cx="887156" cy="609600"/>
            </a:xfrm>
            <a:custGeom>
              <a:avLst/>
              <a:gdLst/>
              <a:ahLst/>
              <a:cxnLst/>
              <a:rect l="l" t="t" r="r" b="b"/>
              <a:pathLst>
                <a:path w="887156" h="609600">
                  <a:moveTo>
                    <a:pt x="236548" y="0"/>
                  </a:moveTo>
                  <a:lnTo>
                    <a:pt x="853809" y="0"/>
                  </a:lnTo>
                  <a:cubicBezTo>
                    <a:pt x="864015" y="0"/>
                    <a:pt x="873598" y="4906"/>
                    <a:pt x="879565" y="13185"/>
                  </a:cubicBezTo>
                  <a:cubicBezTo>
                    <a:pt x="885533" y="21464"/>
                    <a:pt x="887156" y="32107"/>
                    <a:pt x="883929" y="41789"/>
                  </a:cubicBezTo>
                  <a:lnTo>
                    <a:pt x="708588" y="567811"/>
                  </a:lnTo>
                  <a:cubicBezTo>
                    <a:pt x="700270" y="592767"/>
                    <a:pt x="676915" y="609600"/>
                    <a:pt x="650609" y="609600"/>
                  </a:cubicBezTo>
                  <a:lnTo>
                    <a:pt x="33348" y="609600"/>
                  </a:lnTo>
                  <a:cubicBezTo>
                    <a:pt x="23142" y="609600"/>
                    <a:pt x="13559" y="604694"/>
                    <a:pt x="7591" y="596415"/>
                  </a:cubicBezTo>
                  <a:cubicBezTo>
                    <a:pt x="1624" y="588136"/>
                    <a:pt x="0" y="577493"/>
                    <a:pt x="3228" y="567811"/>
                  </a:cubicBezTo>
                  <a:lnTo>
                    <a:pt x="178568" y="41789"/>
                  </a:lnTo>
                  <a:cubicBezTo>
                    <a:pt x="186887" y="16833"/>
                    <a:pt x="210242" y="0"/>
                    <a:pt x="236548" y="0"/>
                  </a:cubicBezTo>
                  <a:close/>
                </a:path>
              </a:pathLst>
            </a:custGeom>
            <a:solidFill>
              <a:srgbClr val="FFFFFF"/>
            </a:solidFill>
          </p:spPr>
        </p:sp>
        <p:sp>
          <p:nvSpPr>
            <p:cNvPr id="7" name="TextBox 7"/>
            <p:cNvSpPr txBox="1"/>
            <p:nvPr/>
          </p:nvSpPr>
          <p:spPr>
            <a:xfrm>
              <a:off x="101600" y="-38100"/>
              <a:ext cx="705361"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84688" y="7373702"/>
            <a:ext cx="3138911" cy="4131519"/>
            <a:chOff x="0" y="0"/>
            <a:chExt cx="463142" cy="609600"/>
          </a:xfrm>
        </p:grpSpPr>
        <p:sp>
          <p:nvSpPr>
            <p:cNvPr id="9" name="Freeform 9"/>
            <p:cNvSpPr/>
            <p:nvPr/>
          </p:nvSpPr>
          <p:spPr>
            <a:xfrm>
              <a:off x="0" y="0"/>
              <a:ext cx="463142" cy="609600"/>
            </a:xfrm>
            <a:custGeom>
              <a:avLst/>
              <a:gdLst/>
              <a:ahLst/>
              <a:cxnLst/>
              <a:rect l="l" t="t" r="r" b="b"/>
              <a:pathLst>
                <a:path w="463142" h="609600">
                  <a:moveTo>
                    <a:pt x="203200" y="0"/>
                  </a:moveTo>
                  <a:lnTo>
                    <a:pt x="463142" y="0"/>
                  </a:lnTo>
                  <a:lnTo>
                    <a:pt x="259942" y="609600"/>
                  </a:lnTo>
                  <a:lnTo>
                    <a:pt x="0" y="609600"/>
                  </a:lnTo>
                  <a:lnTo>
                    <a:pt x="203200" y="0"/>
                  </a:lnTo>
                  <a:close/>
                </a:path>
              </a:pathLst>
            </a:custGeom>
            <a:gradFill rotWithShape="1">
              <a:gsLst>
                <a:gs pos="0">
                  <a:srgbClr val="AFD255">
                    <a:alpha val="100000"/>
                  </a:srgbClr>
                </a:gs>
                <a:gs pos="100000">
                  <a:srgbClr val="D8FF72">
                    <a:alpha val="0"/>
                  </a:srgbClr>
                </a:gs>
              </a:gsLst>
              <a:lin ang="0"/>
            </a:gradFill>
          </p:spPr>
        </p:sp>
        <p:sp>
          <p:nvSpPr>
            <p:cNvPr id="10" name="TextBox 10"/>
            <p:cNvSpPr txBox="1"/>
            <p:nvPr/>
          </p:nvSpPr>
          <p:spPr>
            <a:xfrm>
              <a:off x="101600" y="-38100"/>
              <a:ext cx="259942"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84260" y="-1845021"/>
            <a:ext cx="3471131" cy="4802903"/>
            <a:chOff x="0" y="0"/>
            <a:chExt cx="440567" cy="609600"/>
          </a:xfrm>
        </p:grpSpPr>
        <p:sp>
          <p:nvSpPr>
            <p:cNvPr id="12" name="Freeform 12"/>
            <p:cNvSpPr/>
            <p:nvPr/>
          </p:nvSpPr>
          <p:spPr>
            <a:xfrm>
              <a:off x="0" y="0"/>
              <a:ext cx="440567" cy="609600"/>
            </a:xfrm>
            <a:custGeom>
              <a:avLst/>
              <a:gdLst/>
              <a:ahLst/>
              <a:cxnLst/>
              <a:rect l="l" t="t" r="r" b="b"/>
              <a:pathLst>
                <a:path w="440567" h="609600">
                  <a:moveTo>
                    <a:pt x="203200" y="0"/>
                  </a:moveTo>
                  <a:lnTo>
                    <a:pt x="440567" y="0"/>
                  </a:lnTo>
                  <a:lnTo>
                    <a:pt x="237367" y="609600"/>
                  </a:lnTo>
                  <a:lnTo>
                    <a:pt x="0" y="609600"/>
                  </a:lnTo>
                  <a:lnTo>
                    <a:pt x="203200" y="0"/>
                  </a:lnTo>
                  <a:close/>
                </a:path>
              </a:pathLst>
            </a:custGeom>
            <a:solidFill>
              <a:srgbClr val="EA1E1A"/>
            </a:solidFill>
          </p:spPr>
        </p:sp>
        <p:sp>
          <p:nvSpPr>
            <p:cNvPr id="13" name="TextBox 13"/>
            <p:cNvSpPr txBox="1"/>
            <p:nvPr/>
          </p:nvSpPr>
          <p:spPr>
            <a:xfrm>
              <a:off x="101600" y="-38100"/>
              <a:ext cx="237367"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613407" y="9111947"/>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939367" y="9111947"/>
            <a:ext cx="292706" cy="29270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906114"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21" name="TextBox 21"/>
          <p:cNvSpPr txBox="1"/>
          <p:nvPr/>
        </p:nvSpPr>
        <p:spPr>
          <a:xfrm>
            <a:off x="6232073"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22" name="TextBox 22"/>
          <p:cNvSpPr txBox="1"/>
          <p:nvPr/>
        </p:nvSpPr>
        <p:spPr>
          <a:xfrm>
            <a:off x="2432917" y="4179363"/>
            <a:ext cx="13114513" cy="2223771"/>
          </a:xfrm>
          <a:prstGeom prst="rect">
            <a:avLst/>
          </a:prstGeom>
        </p:spPr>
        <p:txBody>
          <a:bodyPr lIns="0" tIns="0" rIns="0" bIns="0" rtlCol="0" anchor="t">
            <a:spAutoFit/>
          </a:bodyPr>
          <a:lstStyle/>
          <a:p>
            <a:pPr algn="ctr">
              <a:lnSpc>
                <a:spcPts val="4479"/>
              </a:lnSpc>
            </a:pPr>
            <a:r>
              <a:rPr lang="en-US" sz="3199" b="1" i="1">
                <a:solidFill>
                  <a:srgbClr val="000000"/>
                </a:solidFill>
                <a:latin typeface="Open Sans Bold Italics"/>
                <a:ea typeface="Open Sans Bold Italics"/>
                <a:cs typeface="Open Sans Bold Italics"/>
                <a:sym typeface="Open Sans Bold Italics"/>
              </a:rPr>
              <a:t> Буллинг – это не просто конфликт, а повторяющееся целенаправленное насилие, требующее вмешательства взрослых.</a:t>
            </a:r>
          </a:p>
          <a:p>
            <a:pPr algn="ctr">
              <a:lnSpc>
                <a:spcPts val="4479"/>
              </a:lnSpc>
            </a:pPr>
            <a:endParaRPr lang="en-US" sz="3199" b="1" i="1">
              <a:solidFill>
                <a:srgbClr val="000000"/>
              </a:solidFill>
              <a:latin typeface="Open Sans Bold Italics"/>
              <a:ea typeface="Open Sans Bold Italics"/>
              <a:cs typeface="Open Sans Bold Italics"/>
              <a:sym typeface="Open Sans Bold Italic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734789" y="-7266211"/>
            <a:ext cx="16818422" cy="18288000"/>
            <a:chOff x="0" y="0"/>
            <a:chExt cx="1627972" cy="1770222"/>
          </a:xfrm>
        </p:grpSpPr>
        <p:sp>
          <p:nvSpPr>
            <p:cNvPr id="3" name="Freeform 3"/>
            <p:cNvSpPr/>
            <p:nvPr/>
          </p:nvSpPr>
          <p:spPr>
            <a:xfrm>
              <a:off x="0" y="0"/>
              <a:ext cx="1624450" cy="1770222"/>
            </a:xfrm>
            <a:custGeom>
              <a:avLst/>
              <a:gdLst/>
              <a:ahLst/>
              <a:cxnLst/>
              <a:rect l="l" t="t" r="r" b="b"/>
              <a:pathLst>
                <a:path w="1624450" h="1770222">
                  <a:moveTo>
                    <a:pt x="1378739" y="0"/>
                  </a:moveTo>
                  <a:lnTo>
                    <a:pt x="46032" y="0"/>
                  </a:lnTo>
                  <a:cubicBezTo>
                    <a:pt x="33824" y="0"/>
                    <a:pt x="22115" y="4850"/>
                    <a:pt x="13483" y="13483"/>
                  </a:cubicBezTo>
                  <a:cubicBezTo>
                    <a:pt x="4850" y="22115"/>
                    <a:pt x="0" y="33824"/>
                    <a:pt x="0" y="46032"/>
                  </a:cubicBezTo>
                  <a:lnTo>
                    <a:pt x="0" y="1724190"/>
                  </a:lnTo>
                  <a:cubicBezTo>
                    <a:pt x="0" y="1736398"/>
                    <a:pt x="4850" y="1748107"/>
                    <a:pt x="13483" y="1756740"/>
                  </a:cubicBezTo>
                  <a:cubicBezTo>
                    <a:pt x="22115" y="1765372"/>
                    <a:pt x="33824" y="1770222"/>
                    <a:pt x="46032" y="1770222"/>
                  </a:cubicBezTo>
                  <a:lnTo>
                    <a:pt x="1378739" y="1770222"/>
                  </a:lnTo>
                  <a:cubicBezTo>
                    <a:pt x="1405678" y="1770222"/>
                    <a:pt x="1429044" y="1751612"/>
                    <a:pt x="1435072" y="1725357"/>
                  </a:cubicBezTo>
                  <a:lnTo>
                    <a:pt x="1617672" y="929976"/>
                  </a:lnTo>
                  <a:cubicBezTo>
                    <a:pt x="1624450" y="900450"/>
                    <a:pt x="1624450" y="869772"/>
                    <a:pt x="1617672" y="840246"/>
                  </a:cubicBezTo>
                  <a:lnTo>
                    <a:pt x="1435072" y="44865"/>
                  </a:lnTo>
                  <a:cubicBezTo>
                    <a:pt x="1429044" y="18610"/>
                    <a:pt x="1405678" y="0"/>
                    <a:pt x="1378739" y="0"/>
                  </a:cubicBezTo>
                  <a:close/>
                </a:path>
              </a:pathLst>
            </a:custGeom>
            <a:solidFill>
              <a:srgbClr val="FFFFFF"/>
            </a:solidFill>
          </p:spPr>
        </p:sp>
        <p:sp>
          <p:nvSpPr>
            <p:cNvPr id="4" name="TextBox 4"/>
            <p:cNvSpPr txBox="1"/>
            <p:nvPr/>
          </p:nvSpPr>
          <p:spPr>
            <a:xfrm>
              <a:off x="0" y="-38100"/>
              <a:ext cx="1513672" cy="180832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04274" y="490664"/>
            <a:ext cx="13279452" cy="1805940"/>
          </a:xfrm>
          <a:prstGeom prst="rect">
            <a:avLst/>
          </a:prstGeom>
        </p:spPr>
        <p:txBody>
          <a:bodyPr lIns="0" tIns="0" rIns="0" bIns="0" rtlCol="0" anchor="t">
            <a:spAutoFit/>
          </a:bodyPr>
          <a:lstStyle/>
          <a:p>
            <a:pPr algn="ctr">
              <a:lnSpc>
                <a:spcPts val="6929"/>
              </a:lnSpc>
            </a:pPr>
            <a:r>
              <a:rPr lang="en-US" sz="6999" b="1" i="1">
                <a:solidFill>
                  <a:srgbClr val="EA1E1A"/>
                </a:solidFill>
                <a:latin typeface="Montserrat Bold Italics"/>
                <a:ea typeface="Montserrat Bold Italics"/>
                <a:cs typeface="Montserrat Bold Italics"/>
                <a:sym typeface="Montserrat Bold Italics"/>
              </a:rPr>
              <a:t>ОСНОВНЫЕ ФОРМЫ БУЛЛИНГА:</a:t>
            </a:r>
          </a:p>
        </p:txBody>
      </p:sp>
      <p:grpSp>
        <p:nvGrpSpPr>
          <p:cNvPr id="6" name="Group 6"/>
          <p:cNvGrpSpPr/>
          <p:nvPr/>
        </p:nvGrpSpPr>
        <p:grpSpPr>
          <a:xfrm rot="5400000">
            <a:off x="-766671" y="3500755"/>
            <a:ext cx="6303765" cy="4168974"/>
            <a:chOff x="0" y="0"/>
            <a:chExt cx="1217972" cy="805501"/>
          </a:xfrm>
        </p:grpSpPr>
        <p:sp>
          <p:nvSpPr>
            <p:cNvPr id="7" name="Freeform 7"/>
            <p:cNvSpPr/>
            <p:nvPr/>
          </p:nvSpPr>
          <p:spPr>
            <a:xfrm>
              <a:off x="0" y="0"/>
              <a:ext cx="1207912" cy="805501"/>
            </a:xfrm>
            <a:custGeom>
              <a:avLst/>
              <a:gdLst/>
              <a:ahLst/>
              <a:cxnLst/>
              <a:rect l="l" t="t" r="r" b="b"/>
              <a:pathLst>
                <a:path w="1207912" h="805501">
                  <a:moveTo>
                    <a:pt x="954593" y="0"/>
                  </a:moveTo>
                  <a:lnTo>
                    <a:pt x="60179" y="0"/>
                  </a:lnTo>
                  <a:cubicBezTo>
                    <a:pt x="44219" y="0"/>
                    <a:pt x="28912" y="6340"/>
                    <a:pt x="17626" y="17626"/>
                  </a:cubicBezTo>
                  <a:cubicBezTo>
                    <a:pt x="6340" y="28912"/>
                    <a:pt x="0" y="44219"/>
                    <a:pt x="0" y="60179"/>
                  </a:cubicBezTo>
                  <a:lnTo>
                    <a:pt x="0" y="745322"/>
                  </a:lnTo>
                  <a:cubicBezTo>
                    <a:pt x="0" y="761283"/>
                    <a:pt x="6340" y="776590"/>
                    <a:pt x="17626" y="787875"/>
                  </a:cubicBezTo>
                  <a:cubicBezTo>
                    <a:pt x="28912" y="799161"/>
                    <a:pt x="44219" y="805501"/>
                    <a:pt x="60179" y="805501"/>
                  </a:cubicBezTo>
                  <a:lnTo>
                    <a:pt x="954593" y="805501"/>
                  </a:lnTo>
                  <a:cubicBezTo>
                    <a:pt x="991496" y="805501"/>
                    <a:pt x="1025256" y="784721"/>
                    <a:pt x="1041879" y="751773"/>
                  </a:cubicBezTo>
                  <a:lnTo>
                    <a:pt x="1190864" y="456479"/>
                  </a:lnTo>
                  <a:cubicBezTo>
                    <a:pt x="1207912" y="422689"/>
                    <a:pt x="1207912" y="382813"/>
                    <a:pt x="1190864" y="349023"/>
                  </a:cubicBezTo>
                  <a:lnTo>
                    <a:pt x="1041879" y="53728"/>
                  </a:lnTo>
                  <a:cubicBezTo>
                    <a:pt x="1025256" y="20780"/>
                    <a:pt x="991496" y="0"/>
                    <a:pt x="954593" y="0"/>
                  </a:cubicBezTo>
                  <a:close/>
                </a:path>
              </a:pathLst>
            </a:custGeom>
            <a:gradFill rotWithShape="1">
              <a:gsLst>
                <a:gs pos="0">
                  <a:srgbClr val="034E55">
                    <a:alpha val="100000"/>
                  </a:srgbClr>
                </a:gs>
                <a:gs pos="100000">
                  <a:srgbClr val="022A2E">
                    <a:alpha val="100000"/>
                  </a:srgbClr>
                </a:gs>
              </a:gsLst>
              <a:lin ang="2700000"/>
            </a:gradFill>
          </p:spPr>
        </p:sp>
        <p:sp>
          <p:nvSpPr>
            <p:cNvPr id="8" name="TextBox 8"/>
            <p:cNvSpPr txBox="1"/>
            <p:nvPr/>
          </p:nvSpPr>
          <p:spPr>
            <a:xfrm>
              <a:off x="0" y="-38100"/>
              <a:ext cx="1103672" cy="84360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3757966" y="3500755"/>
            <a:ext cx="6303765" cy="4168974"/>
            <a:chOff x="0" y="0"/>
            <a:chExt cx="1217972" cy="805501"/>
          </a:xfrm>
        </p:grpSpPr>
        <p:sp>
          <p:nvSpPr>
            <p:cNvPr id="10" name="Freeform 10"/>
            <p:cNvSpPr/>
            <p:nvPr/>
          </p:nvSpPr>
          <p:spPr>
            <a:xfrm>
              <a:off x="0" y="0"/>
              <a:ext cx="1207912" cy="805501"/>
            </a:xfrm>
            <a:custGeom>
              <a:avLst/>
              <a:gdLst/>
              <a:ahLst/>
              <a:cxnLst/>
              <a:rect l="l" t="t" r="r" b="b"/>
              <a:pathLst>
                <a:path w="1207912" h="805501">
                  <a:moveTo>
                    <a:pt x="954593" y="0"/>
                  </a:moveTo>
                  <a:lnTo>
                    <a:pt x="60179" y="0"/>
                  </a:lnTo>
                  <a:cubicBezTo>
                    <a:pt x="44219" y="0"/>
                    <a:pt x="28912" y="6340"/>
                    <a:pt x="17626" y="17626"/>
                  </a:cubicBezTo>
                  <a:cubicBezTo>
                    <a:pt x="6340" y="28912"/>
                    <a:pt x="0" y="44219"/>
                    <a:pt x="0" y="60179"/>
                  </a:cubicBezTo>
                  <a:lnTo>
                    <a:pt x="0" y="745322"/>
                  </a:lnTo>
                  <a:cubicBezTo>
                    <a:pt x="0" y="761283"/>
                    <a:pt x="6340" y="776590"/>
                    <a:pt x="17626" y="787875"/>
                  </a:cubicBezTo>
                  <a:cubicBezTo>
                    <a:pt x="28912" y="799161"/>
                    <a:pt x="44219" y="805501"/>
                    <a:pt x="60179" y="805501"/>
                  </a:cubicBezTo>
                  <a:lnTo>
                    <a:pt x="954593" y="805501"/>
                  </a:lnTo>
                  <a:cubicBezTo>
                    <a:pt x="991496" y="805501"/>
                    <a:pt x="1025256" y="784721"/>
                    <a:pt x="1041879" y="751773"/>
                  </a:cubicBezTo>
                  <a:lnTo>
                    <a:pt x="1190864" y="456479"/>
                  </a:lnTo>
                  <a:cubicBezTo>
                    <a:pt x="1207912" y="422689"/>
                    <a:pt x="1207912" y="382813"/>
                    <a:pt x="1190864" y="349023"/>
                  </a:cubicBezTo>
                  <a:lnTo>
                    <a:pt x="1041879" y="53728"/>
                  </a:lnTo>
                  <a:cubicBezTo>
                    <a:pt x="1025256" y="20780"/>
                    <a:pt x="991496" y="0"/>
                    <a:pt x="954593" y="0"/>
                  </a:cubicBezTo>
                  <a:close/>
                </a:path>
              </a:pathLst>
            </a:custGeom>
            <a:gradFill rotWithShape="1">
              <a:gsLst>
                <a:gs pos="0">
                  <a:srgbClr val="034E55">
                    <a:alpha val="100000"/>
                  </a:srgbClr>
                </a:gs>
                <a:gs pos="100000">
                  <a:srgbClr val="022A2E">
                    <a:alpha val="100000"/>
                  </a:srgbClr>
                </a:gs>
              </a:gsLst>
              <a:lin ang="2700000"/>
            </a:gradFill>
          </p:spPr>
        </p:sp>
        <p:sp>
          <p:nvSpPr>
            <p:cNvPr id="11" name="TextBox 11"/>
            <p:cNvSpPr txBox="1"/>
            <p:nvPr/>
          </p:nvSpPr>
          <p:spPr>
            <a:xfrm>
              <a:off x="0" y="-38100"/>
              <a:ext cx="1103672" cy="843601"/>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5400000">
            <a:off x="8282603" y="3500755"/>
            <a:ext cx="6303765" cy="4168974"/>
            <a:chOff x="0" y="0"/>
            <a:chExt cx="1217972" cy="805501"/>
          </a:xfrm>
        </p:grpSpPr>
        <p:sp>
          <p:nvSpPr>
            <p:cNvPr id="13" name="Freeform 13"/>
            <p:cNvSpPr/>
            <p:nvPr/>
          </p:nvSpPr>
          <p:spPr>
            <a:xfrm>
              <a:off x="0" y="0"/>
              <a:ext cx="1207912" cy="805501"/>
            </a:xfrm>
            <a:custGeom>
              <a:avLst/>
              <a:gdLst/>
              <a:ahLst/>
              <a:cxnLst/>
              <a:rect l="l" t="t" r="r" b="b"/>
              <a:pathLst>
                <a:path w="1207912" h="805501">
                  <a:moveTo>
                    <a:pt x="954593" y="0"/>
                  </a:moveTo>
                  <a:lnTo>
                    <a:pt x="60179" y="0"/>
                  </a:lnTo>
                  <a:cubicBezTo>
                    <a:pt x="44219" y="0"/>
                    <a:pt x="28912" y="6340"/>
                    <a:pt x="17626" y="17626"/>
                  </a:cubicBezTo>
                  <a:cubicBezTo>
                    <a:pt x="6340" y="28912"/>
                    <a:pt x="0" y="44219"/>
                    <a:pt x="0" y="60179"/>
                  </a:cubicBezTo>
                  <a:lnTo>
                    <a:pt x="0" y="745322"/>
                  </a:lnTo>
                  <a:cubicBezTo>
                    <a:pt x="0" y="761283"/>
                    <a:pt x="6340" y="776590"/>
                    <a:pt x="17626" y="787875"/>
                  </a:cubicBezTo>
                  <a:cubicBezTo>
                    <a:pt x="28912" y="799161"/>
                    <a:pt x="44219" y="805501"/>
                    <a:pt x="60179" y="805501"/>
                  </a:cubicBezTo>
                  <a:lnTo>
                    <a:pt x="954593" y="805501"/>
                  </a:lnTo>
                  <a:cubicBezTo>
                    <a:pt x="991496" y="805501"/>
                    <a:pt x="1025256" y="784721"/>
                    <a:pt x="1041879" y="751773"/>
                  </a:cubicBezTo>
                  <a:lnTo>
                    <a:pt x="1190864" y="456479"/>
                  </a:lnTo>
                  <a:cubicBezTo>
                    <a:pt x="1207912" y="422689"/>
                    <a:pt x="1207912" y="382813"/>
                    <a:pt x="1190864" y="349023"/>
                  </a:cubicBezTo>
                  <a:lnTo>
                    <a:pt x="1041879" y="53728"/>
                  </a:lnTo>
                  <a:cubicBezTo>
                    <a:pt x="1025256" y="20780"/>
                    <a:pt x="991496" y="0"/>
                    <a:pt x="954593" y="0"/>
                  </a:cubicBezTo>
                  <a:close/>
                </a:path>
              </a:pathLst>
            </a:custGeom>
            <a:gradFill rotWithShape="1">
              <a:gsLst>
                <a:gs pos="0">
                  <a:srgbClr val="034E55">
                    <a:alpha val="100000"/>
                  </a:srgbClr>
                </a:gs>
                <a:gs pos="100000">
                  <a:srgbClr val="022A2E">
                    <a:alpha val="100000"/>
                  </a:srgbClr>
                </a:gs>
              </a:gsLst>
              <a:lin ang="2700000"/>
            </a:gradFill>
          </p:spPr>
        </p:sp>
        <p:sp>
          <p:nvSpPr>
            <p:cNvPr id="14" name="TextBox 14"/>
            <p:cNvSpPr txBox="1"/>
            <p:nvPr/>
          </p:nvSpPr>
          <p:spPr>
            <a:xfrm>
              <a:off x="0" y="-38100"/>
              <a:ext cx="1103672" cy="84360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5400000">
            <a:off x="12804002" y="3500755"/>
            <a:ext cx="6303765" cy="4168974"/>
            <a:chOff x="0" y="0"/>
            <a:chExt cx="1217972" cy="805501"/>
          </a:xfrm>
        </p:grpSpPr>
        <p:sp>
          <p:nvSpPr>
            <p:cNvPr id="16" name="Freeform 16"/>
            <p:cNvSpPr/>
            <p:nvPr/>
          </p:nvSpPr>
          <p:spPr>
            <a:xfrm>
              <a:off x="0" y="0"/>
              <a:ext cx="1207912" cy="805501"/>
            </a:xfrm>
            <a:custGeom>
              <a:avLst/>
              <a:gdLst/>
              <a:ahLst/>
              <a:cxnLst/>
              <a:rect l="l" t="t" r="r" b="b"/>
              <a:pathLst>
                <a:path w="1207912" h="805501">
                  <a:moveTo>
                    <a:pt x="954593" y="0"/>
                  </a:moveTo>
                  <a:lnTo>
                    <a:pt x="60179" y="0"/>
                  </a:lnTo>
                  <a:cubicBezTo>
                    <a:pt x="44219" y="0"/>
                    <a:pt x="28912" y="6340"/>
                    <a:pt x="17626" y="17626"/>
                  </a:cubicBezTo>
                  <a:cubicBezTo>
                    <a:pt x="6340" y="28912"/>
                    <a:pt x="0" y="44219"/>
                    <a:pt x="0" y="60179"/>
                  </a:cubicBezTo>
                  <a:lnTo>
                    <a:pt x="0" y="745322"/>
                  </a:lnTo>
                  <a:cubicBezTo>
                    <a:pt x="0" y="761283"/>
                    <a:pt x="6340" y="776590"/>
                    <a:pt x="17626" y="787875"/>
                  </a:cubicBezTo>
                  <a:cubicBezTo>
                    <a:pt x="28912" y="799161"/>
                    <a:pt x="44219" y="805501"/>
                    <a:pt x="60179" y="805501"/>
                  </a:cubicBezTo>
                  <a:lnTo>
                    <a:pt x="954593" y="805501"/>
                  </a:lnTo>
                  <a:cubicBezTo>
                    <a:pt x="991496" y="805501"/>
                    <a:pt x="1025256" y="784721"/>
                    <a:pt x="1041879" y="751773"/>
                  </a:cubicBezTo>
                  <a:lnTo>
                    <a:pt x="1190864" y="456479"/>
                  </a:lnTo>
                  <a:cubicBezTo>
                    <a:pt x="1207912" y="422689"/>
                    <a:pt x="1207912" y="382813"/>
                    <a:pt x="1190864" y="349023"/>
                  </a:cubicBezTo>
                  <a:lnTo>
                    <a:pt x="1041879" y="53728"/>
                  </a:lnTo>
                  <a:cubicBezTo>
                    <a:pt x="1025256" y="20780"/>
                    <a:pt x="991496" y="0"/>
                    <a:pt x="954593" y="0"/>
                  </a:cubicBezTo>
                  <a:close/>
                </a:path>
              </a:pathLst>
            </a:custGeom>
            <a:gradFill rotWithShape="1">
              <a:gsLst>
                <a:gs pos="0">
                  <a:srgbClr val="034E55">
                    <a:alpha val="100000"/>
                  </a:srgbClr>
                </a:gs>
                <a:gs pos="100000">
                  <a:srgbClr val="022A2E">
                    <a:alpha val="100000"/>
                  </a:srgbClr>
                </a:gs>
              </a:gsLst>
              <a:lin ang="2700000"/>
            </a:gradFill>
          </p:spPr>
        </p:sp>
        <p:sp>
          <p:nvSpPr>
            <p:cNvPr id="17" name="TextBox 17"/>
            <p:cNvSpPr txBox="1"/>
            <p:nvPr/>
          </p:nvSpPr>
          <p:spPr>
            <a:xfrm>
              <a:off x="0" y="-38100"/>
              <a:ext cx="1103672" cy="843601"/>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859490" y="3106229"/>
            <a:ext cx="4138083" cy="915035"/>
          </a:xfrm>
          <a:prstGeom prst="rect">
            <a:avLst/>
          </a:prstGeom>
        </p:spPr>
        <p:txBody>
          <a:bodyPr lIns="0" tIns="0" rIns="0" bIns="0" rtlCol="0" anchor="t">
            <a:spAutoFit/>
          </a:bodyPr>
          <a:lstStyle/>
          <a:p>
            <a:pPr algn="ctr">
              <a:lnSpc>
                <a:spcPts val="3639"/>
              </a:lnSpc>
            </a:pPr>
            <a:r>
              <a:rPr lang="en-US" sz="2599" b="1">
                <a:solidFill>
                  <a:srgbClr val="EA1E1A"/>
                </a:solidFill>
                <a:latin typeface="Poppins Bold"/>
                <a:ea typeface="Poppins Bold"/>
                <a:cs typeface="Poppins Bold"/>
                <a:sym typeface="Poppins Bold"/>
              </a:rPr>
              <a:t> Вербальный буллинг:</a:t>
            </a:r>
          </a:p>
          <a:p>
            <a:pPr algn="ctr">
              <a:lnSpc>
                <a:spcPts val="3639"/>
              </a:lnSpc>
            </a:pPr>
            <a:endParaRPr lang="en-US" sz="2599" b="1">
              <a:solidFill>
                <a:srgbClr val="EA1E1A"/>
              </a:solidFill>
              <a:latin typeface="Poppins Bold"/>
              <a:ea typeface="Poppins Bold"/>
              <a:cs typeface="Poppins Bold"/>
              <a:sym typeface="Poppins Bold"/>
            </a:endParaRPr>
          </a:p>
        </p:txBody>
      </p:sp>
      <p:sp>
        <p:nvSpPr>
          <p:cNvPr id="19" name="TextBox 19"/>
          <p:cNvSpPr txBox="1"/>
          <p:nvPr/>
        </p:nvSpPr>
        <p:spPr>
          <a:xfrm>
            <a:off x="300724" y="3106229"/>
            <a:ext cx="4138083" cy="457835"/>
          </a:xfrm>
          <a:prstGeom prst="rect">
            <a:avLst/>
          </a:prstGeom>
        </p:spPr>
        <p:txBody>
          <a:bodyPr lIns="0" tIns="0" rIns="0" bIns="0" rtlCol="0" anchor="t">
            <a:spAutoFit/>
          </a:bodyPr>
          <a:lstStyle/>
          <a:p>
            <a:pPr algn="ctr">
              <a:lnSpc>
                <a:spcPts val="3639"/>
              </a:lnSpc>
            </a:pPr>
            <a:r>
              <a:rPr lang="en-US" sz="2599" b="1">
                <a:solidFill>
                  <a:srgbClr val="EA1E1A"/>
                </a:solidFill>
                <a:latin typeface="Poppins Bold"/>
                <a:ea typeface="Poppins Bold"/>
                <a:cs typeface="Poppins Bold"/>
                <a:sym typeface="Poppins Bold"/>
              </a:rPr>
              <a:t>Социальный буллинг:</a:t>
            </a:r>
          </a:p>
        </p:txBody>
      </p:sp>
      <p:sp>
        <p:nvSpPr>
          <p:cNvPr id="20" name="TextBox 20"/>
          <p:cNvSpPr txBox="1"/>
          <p:nvPr/>
        </p:nvSpPr>
        <p:spPr>
          <a:xfrm>
            <a:off x="13908764" y="3106229"/>
            <a:ext cx="4138083" cy="457835"/>
          </a:xfrm>
          <a:prstGeom prst="rect">
            <a:avLst/>
          </a:prstGeom>
        </p:spPr>
        <p:txBody>
          <a:bodyPr lIns="0" tIns="0" rIns="0" bIns="0" rtlCol="0" anchor="t">
            <a:spAutoFit/>
          </a:bodyPr>
          <a:lstStyle/>
          <a:p>
            <a:pPr algn="ctr">
              <a:lnSpc>
                <a:spcPts val="3639"/>
              </a:lnSpc>
            </a:pPr>
            <a:r>
              <a:rPr lang="en-US" sz="2599" b="1">
                <a:solidFill>
                  <a:srgbClr val="EA1E1A"/>
                </a:solidFill>
                <a:latin typeface="Poppins Bold"/>
                <a:ea typeface="Poppins Bold"/>
                <a:cs typeface="Poppins Bold"/>
                <a:sym typeface="Poppins Bold"/>
              </a:rPr>
              <a:t>Кибербуллинг</a:t>
            </a:r>
          </a:p>
        </p:txBody>
      </p:sp>
      <p:sp>
        <p:nvSpPr>
          <p:cNvPr id="21" name="TextBox 21"/>
          <p:cNvSpPr txBox="1"/>
          <p:nvPr/>
        </p:nvSpPr>
        <p:spPr>
          <a:xfrm>
            <a:off x="5327258" y="4065369"/>
            <a:ext cx="3202547" cy="2973070"/>
          </a:xfrm>
          <a:prstGeom prst="rect">
            <a:avLst/>
          </a:prstGeom>
        </p:spPr>
        <p:txBody>
          <a:bodyPr lIns="0" tIns="0" rIns="0" bIns="0" rtlCol="0" anchor="t">
            <a:spAutoFit/>
          </a:bodyPr>
          <a:lstStyle/>
          <a:p>
            <a:pPr algn="l">
              <a:lnSpc>
                <a:spcPts val="3499"/>
              </a:lnSpc>
            </a:pPr>
            <a:r>
              <a:rPr lang="en-US" sz="2499" b="1">
                <a:solidFill>
                  <a:srgbClr val="FFFFFF"/>
                </a:solidFill>
                <a:latin typeface="Poppins Bold"/>
                <a:ea typeface="Poppins Bold"/>
                <a:cs typeface="Poppins Bold"/>
                <a:sym typeface="Poppins Bold"/>
              </a:rPr>
              <a:t>Оскорбления, насмешки, унижения.</a:t>
            </a:r>
          </a:p>
          <a:p>
            <a:pPr algn="l">
              <a:lnSpc>
                <a:spcPts val="3499"/>
              </a:lnSpc>
            </a:pPr>
            <a:r>
              <a:rPr lang="en-US" sz="2499" b="1">
                <a:solidFill>
                  <a:srgbClr val="FFFFFF"/>
                </a:solidFill>
                <a:latin typeface="Poppins Bold"/>
                <a:ea typeface="Poppins Bold"/>
                <a:cs typeface="Poppins Bold"/>
                <a:sym typeface="Poppins Bold"/>
              </a:rPr>
              <a:t>Угрозы.</a:t>
            </a:r>
          </a:p>
          <a:p>
            <a:pPr algn="l">
              <a:lnSpc>
                <a:spcPts val="3499"/>
              </a:lnSpc>
            </a:pPr>
            <a:r>
              <a:rPr lang="en-US" sz="2499" b="1">
                <a:solidFill>
                  <a:srgbClr val="FFFFFF"/>
                </a:solidFill>
                <a:latin typeface="Poppins Bold"/>
                <a:ea typeface="Poppins Bold"/>
                <a:cs typeface="Poppins Bold"/>
                <a:sym typeface="Poppins Bold"/>
              </a:rPr>
              <a:t>Распространение слухов и сплетен.</a:t>
            </a:r>
          </a:p>
          <a:p>
            <a:pPr algn="l">
              <a:lnSpc>
                <a:spcPts val="2660"/>
              </a:lnSpc>
            </a:pPr>
            <a:endParaRPr lang="en-US" sz="2499" b="1">
              <a:solidFill>
                <a:srgbClr val="FFFFFF"/>
              </a:solidFill>
              <a:latin typeface="Poppins Bold"/>
              <a:ea typeface="Poppins Bold"/>
              <a:cs typeface="Poppins Bold"/>
              <a:sym typeface="Poppins Bold"/>
            </a:endParaRPr>
          </a:p>
        </p:txBody>
      </p:sp>
      <p:sp>
        <p:nvSpPr>
          <p:cNvPr id="22" name="TextBox 22"/>
          <p:cNvSpPr txBox="1"/>
          <p:nvPr/>
        </p:nvSpPr>
        <p:spPr>
          <a:xfrm>
            <a:off x="927489" y="3730925"/>
            <a:ext cx="3202547" cy="4287520"/>
          </a:xfrm>
          <a:prstGeom prst="rect">
            <a:avLst/>
          </a:prstGeom>
        </p:spPr>
        <p:txBody>
          <a:bodyPr lIns="0" tIns="0" rIns="0" bIns="0" rtlCol="0" anchor="t">
            <a:spAutoFit/>
          </a:bodyPr>
          <a:lstStyle/>
          <a:p>
            <a:pPr algn="l">
              <a:lnSpc>
                <a:spcPts val="3499"/>
              </a:lnSpc>
            </a:pPr>
            <a:r>
              <a:rPr lang="en-US" sz="2499" b="1">
                <a:solidFill>
                  <a:srgbClr val="FFFFFF"/>
                </a:solidFill>
                <a:latin typeface="Poppins Bold"/>
                <a:ea typeface="Poppins Bold"/>
                <a:cs typeface="Poppins Bold"/>
                <a:sym typeface="Poppins Bold"/>
              </a:rPr>
              <a:t>Исключение из группы (игнорирование, бойкот).</a:t>
            </a:r>
          </a:p>
          <a:p>
            <a:pPr algn="l">
              <a:lnSpc>
                <a:spcPts val="3499"/>
              </a:lnSpc>
            </a:pPr>
            <a:r>
              <a:rPr lang="en-US" sz="2499" b="1">
                <a:solidFill>
                  <a:srgbClr val="FFFFFF"/>
                </a:solidFill>
                <a:latin typeface="Poppins Bold"/>
                <a:ea typeface="Poppins Bold"/>
                <a:cs typeface="Poppins Bold"/>
                <a:sym typeface="Poppins Bold"/>
              </a:rPr>
              <a:t>Распространение ложной информации с целью испортить репутацию.</a:t>
            </a:r>
          </a:p>
          <a:p>
            <a:pPr algn="l">
              <a:lnSpc>
                <a:spcPts val="2660"/>
              </a:lnSpc>
            </a:pPr>
            <a:endParaRPr lang="en-US" sz="2499" b="1">
              <a:solidFill>
                <a:srgbClr val="FFFFFF"/>
              </a:solidFill>
              <a:latin typeface="Poppins Bold"/>
              <a:ea typeface="Poppins Bold"/>
              <a:cs typeface="Poppins Bold"/>
              <a:sym typeface="Poppins Bold"/>
            </a:endParaRPr>
          </a:p>
        </p:txBody>
      </p:sp>
      <p:sp>
        <p:nvSpPr>
          <p:cNvPr id="23" name="TextBox 23"/>
          <p:cNvSpPr txBox="1"/>
          <p:nvPr/>
        </p:nvSpPr>
        <p:spPr>
          <a:xfrm>
            <a:off x="14497713" y="3740450"/>
            <a:ext cx="3202547" cy="4337685"/>
          </a:xfrm>
          <a:prstGeom prst="rect">
            <a:avLst/>
          </a:prstGeom>
        </p:spPr>
        <p:txBody>
          <a:bodyPr lIns="0" tIns="0" rIns="0" bIns="0" rtlCol="0" anchor="t">
            <a:spAutoFit/>
          </a:bodyPr>
          <a:lstStyle/>
          <a:p>
            <a:pPr algn="l">
              <a:lnSpc>
                <a:spcPts val="3220"/>
              </a:lnSpc>
            </a:pPr>
            <a:r>
              <a:rPr lang="en-US" sz="2300" b="1">
                <a:solidFill>
                  <a:srgbClr val="FFFFFF"/>
                </a:solidFill>
                <a:latin typeface="Poppins Bold"/>
                <a:ea typeface="Poppins Bold"/>
                <a:cs typeface="Poppins Bold"/>
                <a:sym typeface="Poppins Bold"/>
              </a:rPr>
              <a:t>Травля через интернет (соцсети, мессенджеры, электронная почта).</a:t>
            </a:r>
          </a:p>
          <a:p>
            <a:pPr algn="l">
              <a:lnSpc>
                <a:spcPts val="3220"/>
              </a:lnSpc>
            </a:pPr>
            <a:r>
              <a:rPr lang="en-US" sz="2300" b="1">
                <a:solidFill>
                  <a:srgbClr val="FFFFFF"/>
                </a:solidFill>
                <a:latin typeface="Poppins Bold"/>
                <a:ea typeface="Poppins Bold"/>
                <a:cs typeface="Poppins Bold"/>
                <a:sym typeface="Poppins Bold"/>
              </a:rPr>
              <a:t>Публикация унизительных фото или видео.</a:t>
            </a:r>
          </a:p>
          <a:p>
            <a:pPr algn="l">
              <a:lnSpc>
                <a:spcPts val="3220"/>
              </a:lnSpc>
            </a:pPr>
            <a:r>
              <a:rPr lang="en-US" sz="2300" b="1">
                <a:solidFill>
                  <a:srgbClr val="FFFFFF"/>
                </a:solidFill>
                <a:latin typeface="Poppins Bold"/>
                <a:ea typeface="Poppins Bold"/>
                <a:cs typeface="Poppins Bold"/>
                <a:sym typeface="Poppins Bold"/>
              </a:rPr>
              <a:t>Создание фейковых аккаунтов для издевательств.</a:t>
            </a:r>
          </a:p>
          <a:p>
            <a:pPr algn="l">
              <a:lnSpc>
                <a:spcPts val="2660"/>
              </a:lnSpc>
            </a:pPr>
            <a:endParaRPr lang="en-US" sz="2300" b="1">
              <a:solidFill>
                <a:srgbClr val="FFFFFF"/>
              </a:solidFill>
              <a:latin typeface="Poppins Bold"/>
              <a:ea typeface="Poppins Bold"/>
              <a:cs typeface="Poppins Bold"/>
              <a:sym typeface="Poppins Bold"/>
            </a:endParaRPr>
          </a:p>
        </p:txBody>
      </p:sp>
      <p:sp>
        <p:nvSpPr>
          <p:cNvPr id="24" name="TextBox 24"/>
          <p:cNvSpPr txBox="1"/>
          <p:nvPr/>
        </p:nvSpPr>
        <p:spPr>
          <a:xfrm>
            <a:off x="10027855" y="3627219"/>
            <a:ext cx="3202547" cy="3411220"/>
          </a:xfrm>
          <a:prstGeom prst="rect">
            <a:avLst/>
          </a:prstGeom>
        </p:spPr>
        <p:txBody>
          <a:bodyPr lIns="0" tIns="0" rIns="0" bIns="0" rtlCol="0" anchor="t">
            <a:spAutoFit/>
          </a:bodyPr>
          <a:lstStyle/>
          <a:p>
            <a:pPr algn="l">
              <a:lnSpc>
                <a:spcPts val="3499"/>
              </a:lnSpc>
            </a:pPr>
            <a:endParaRPr/>
          </a:p>
          <a:p>
            <a:pPr algn="l">
              <a:lnSpc>
                <a:spcPts val="3499"/>
              </a:lnSpc>
            </a:pPr>
            <a:r>
              <a:rPr lang="en-US" sz="2499" b="1">
                <a:solidFill>
                  <a:srgbClr val="FFFFFF"/>
                </a:solidFill>
                <a:latin typeface="Poppins Bold"/>
                <a:ea typeface="Poppins Bold"/>
                <a:cs typeface="Poppins Bold"/>
                <a:sym typeface="Poppins Bold"/>
              </a:rPr>
              <a:t>Толчки, удары, пинки.</a:t>
            </a:r>
          </a:p>
          <a:p>
            <a:pPr algn="l">
              <a:lnSpc>
                <a:spcPts val="3499"/>
              </a:lnSpc>
            </a:pPr>
            <a:r>
              <a:rPr lang="en-US" sz="2499" b="1">
                <a:solidFill>
                  <a:srgbClr val="FFFFFF"/>
                </a:solidFill>
                <a:latin typeface="Poppins Bold"/>
                <a:ea typeface="Poppins Bold"/>
                <a:cs typeface="Poppins Bold"/>
                <a:sym typeface="Poppins Bold"/>
              </a:rPr>
              <a:t>Порча личных вещей.</a:t>
            </a:r>
          </a:p>
          <a:p>
            <a:pPr algn="l">
              <a:lnSpc>
                <a:spcPts val="3499"/>
              </a:lnSpc>
            </a:pPr>
            <a:r>
              <a:rPr lang="en-US" sz="2499" b="1">
                <a:solidFill>
                  <a:srgbClr val="FFFFFF"/>
                </a:solidFill>
                <a:latin typeface="Poppins Bold"/>
                <a:ea typeface="Poppins Bold"/>
                <a:cs typeface="Poppins Bold"/>
                <a:sym typeface="Poppins Bold"/>
              </a:rPr>
              <a:t>Кражи или вымогательство</a:t>
            </a:r>
            <a:r>
              <a:rPr lang="en-US" sz="2499">
                <a:solidFill>
                  <a:srgbClr val="FFFFFF"/>
                </a:solidFill>
                <a:latin typeface="Poppins"/>
                <a:ea typeface="Poppins"/>
                <a:cs typeface="Poppins"/>
                <a:sym typeface="Poppins"/>
              </a:rPr>
              <a:t>.</a:t>
            </a:r>
          </a:p>
          <a:p>
            <a:pPr algn="l">
              <a:lnSpc>
                <a:spcPts val="2660"/>
              </a:lnSpc>
            </a:pPr>
            <a:endParaRPr lang="en-US" sz="2499">
              <a:solidFill>
                <a:srgbClr val="FFFFFF"/>
              </a:solidFill>
              <a:latin typeface="Poppins"/>
              <a:ea typeface="Poppins"/>
              <a:cs typeface="Poppins"/>
              <a:sym typeface="Poppins"/>
            </a:endParaRPr>
          </a:p>
        </p:txBody>
      </p:sp>
      <p:sp>
        <p:nvSpPr>
          <p:cNvPr id="25" name="TextBox 25"/>
          <p:cNvSpPr txBox="1"/>
          <p:nvPr/>
        </p:nvSpPr>
        <p:spPr>
          <a:xfrm>
            <a:off x="9388098" y="3106229"/>
            <a:ext cx="4138083" cy="457835"/>
          </a:xfrm>
          <a:prstGeom prst="rect">
            <a:avLst/>
          </a:prstGeom>
        </p:spPr>
        <p:txBody>
          <a:bodyPr lIns="0" tIns="0" rIns="0" bIns="0" rtlCol="0" anchor="t">
            <a:spAutoFit/>
          </a:bodyPr>
          <a:lstStyle/>
          <a:p>
            <a:pPr algn="ctr">
              <a:lnSpc>
                <a:spcPts val="3639"/>
              </a:lnSpc>
            </a:pPr>
            <a:r>
              <a:rPr lang="en-US" sz="2599" b="1">
                <a:solidFill>
                  <a:srgbClr val="EA1E1A"/>
                </a:solidFill>
                <a:latin typeface="Poppins Bold"/>
                <a:ea typeface="Poppins Bold"/>
                <a:cs typeface="Poppins Bold"/>
                <a:sym typeface="Poppins Bold"/>
              </a:rPr>
              <a:t>Физический буллинг:</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576320"/>
            <a:ext cx="19230221" cy="11792286"/>
            <a:chOff x="0" y="0"/>
            <a:chExt cx="994103" cy="609600"/>
          </a:xfrm>
        </p:grpSpPr>
        <p:sp>
          <p:nvSpPr>
            <p:cNvPr id="3" name="Freeform 3"/>
            <p:cNvSpPr/>
            <p:nvPr/>
          </p:nvSpPr>
          <p:spPr>
            <a:xfrm>
              <a:off x="9781" y="0"/>
              <a:ext cx="974540" cy="609600"/>
            </a:xfrm>
            <a:custGeom>
              <a:avLst/>
              <a:gdLst/>
              <a:ahLst/>
              <a:cxnLst/>
              <a:rect l="l" t="t" r="r" b="b"/>
              <a:pathLst>
                <a:path w="974540" h="609600">
                  <a:moveTo>
                    <a:pt x="233678" y="0"/>
                  </a:moveTo>
                  <a:lnTo>
                    <a:pt x="944063" y="0"/>
                  </a:lnTo>
                  <a:cubicBezTo>
                    <a:pt x="953390" y="0"/>
                    <a:pt x="962149" y="4484"/>
                    <a:pt x="967602" y="12051"/>
                  </a:cubicBezTo>
                  <a:cubicBezTo>
                    <a:pt x="973056" y="19617"/>
                    <a:pt x="974540" y="29344"/>
                    <a:pt x="971591" y="38193"/>
                  </a:cubicBezTo>
                  <a:lnTo>
                    <a:pt x="793853" y="571407"/>
                  </a:lnTo>
                  <a:cubicBezTo>
                    <a:pt x="786250" y="594215"/>
                    <a:pt x="764905" y="609600"/>
                    <a:pt x="740863" y="609600"/>
                  </a:cubicBezTo>
                  <a:lnTo>
                    <a:pt x="30478" y="609600"/>
                  </a:lnTo>
                  <a:cubicBezTo>
                    <a:pt x="21151" y="609600"/>
                    <a:pt x="12392" y="605116"/>
                    <a:pt x="6938" y="597549"/>
                  </a:cubicBezTo>
                  <a:cubicBezTo>
                    <a:pt x="1484" y="589983"/>
                    <a:pt x="0" y="580256"/>
                    <a:pt x="2950" y="571407"/>
                  </a:cubicBezTo>
                  <a:lnTo>
                    <a:pt x="180688" y="38193"/>
                  </a:lnTo>
                  <a:cubicBezTo>
                    <a:pt x="188291" y="15385"/>
                    <a:pt x="209636" y="0"/>
                    <a:pt x="233678" y="0"/>
                  </a:cubicBezTo>
                  <a:close/>
                </a:path>
              </a:pathLst>
            </a:custGeom>
            <a:gradFill rotWithShape="1">
              <a:gsLst>
                <a:gs pos="0">
                  <a:srgbClr val="AFD255">
                    <a:alpha val="100000"/>
                  </a:srgbClr>
                </a:gs>
                <a:gs pos="100000">
                  <a:srgbClr val="D8FF72">
                    <a:alpha val="0"/>
                  </a:srgbClr>
                </a:gs>
              </a:gsLst>
              <a:lin ang="0"/>
            </a:gradFill>
          </p:spPr>
        </p:sp>
        <p:sp>
          <p:nvSpPr>
            <p:cNvPr id="4" name="TextBox 4"/>
            <p:cNvSpPr txBox="1"/>
            <p:nvPr/>
          </p:nvSpPr>
          <p:spPr>
            <a:xfrm>
              <a:off x="101600" y="-38100"/>
              <a:ext cx="790903"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43686" y="-576320"/>
            <a:ext cx="20113600" cy="11792286"/>
            <a:chOff x="0" y="0"/>
            <a:chExt cx="1039769" cy="609600"/>
          </a:xfrm>
        </p:grpSpPr>
        <p:sp>
          <p:nvSpPr>
            <p:cNvPr id="6" name="Freeform 6"/>
            <p:cNvSpPr/>
            <p:nvPr/>
          </p:nvSpPr>
          <p:spPr>
            <a:xfrm>
              <a:off x="9352" y="0"/>
              <a:ext cx="1021065" cy="609600"/>
            </a:xfrm>
            <a:custGeom>
              <a:avLst/>
              <a:gdLst/>
              <a:ahLst/>
              <a:cxnLst/>
              <a:rect l="l" t="t" r="r" b="b"/>
              <a:pathLst>
                <a:path w="1021065" h="609600">
                  <a:moveTo>
                    <a:pt x="232339" y="0"/>
                  </a:moveTo>
                  <a:lnTo>
                    <a:pt x="991926" y="0"/>
                  </a:lnTo>
                  <a:cubicBezTo>
                    <a:pt x="1000844" y="0"/>
                    <a:pt x="1009218" y="4287"/>
                    <a:pt x="1014432" y="11521"/>
                  </a:cubicBezTo>
                  <a:cubicBezTo>
                    <a:pt x="1019646" y="18756"/>
                    <a:pt x="1021065" y="28056"/>
                    <a:pt x="1018245" y="36516"/>
                  </a:cubicBezTo>
                  <a:lnTo>
                    <a:pt x="839389" y="573084"/>
                  </a:lnTo>
                  <a:cubicBezTo>
                    <a:pt x="832120" y="594891"/>
                    <a:pt x="811712" y="609600"/>
                    <a:pt x="788726" y="609600"/>
                  </a:cubicBezTo>
                  <a:lnTo>
                    <a:pt x="29139" y="609600"/>
                  </a:lnTo>
                  <a:cubicBezTo>
                    <a:pt x="20221" y="609600"/>
                    <a:pt x="11847" y="605313"/>
                    <a:pt x="6633" y="598079"/>
                  </a:cubicBezTo>
                  <a:cubicBezTo>
                    <a:pt x="1419" y="590844"/>
                    <a:pt x="0" y="581544"/>
                    <a:pt x="2820" y="573084"/>
                  </a:cubicBezTo>
                  <a:lnTo>
                    <a:pt x="181676" y="36516"/>
                  </a:lnTo>
                  <a:cubicBezTo>
                    <a:pt x="188945" y="14709"/>
                    <a:pt x="209353" y="0"/>
                    <a:pt x="232339" y="0"/>
                  </a:cubicBezTo>
                  <a:close/>
                </a:path>
              </a:pathLst>
            </a:custGeom>
            <a:solidFill>
              <a:srgbClr val="FFFFFF"/>
            </a:solidFill>
          </p:spPr>
        </p:sp>
        <p:sp>
          <p:nvSpPr>
            <p:cNvPr id="7" name="TextBox 7"/>
            <p:cNvSpPr txBox="1"/>
            <p:nvPr/>
          </p:nvSpPr>
          <p:spPr>
            <a:xfrm>
              <a:off x="101600" y="-38100"/>
              <a:ext cx="836569" cy="6477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822896" y="8221240"/>
            <a:ext cx="2754346" cy="4131519"/>
            <a:chOff x="0" y="0"/>
            <a:chExt cx="406400" cy="609600"/>
          </a:xfrm>
        </p:grpSpPr>
        <p:sp>
          <p:nvSpPr>
            <p:cNvPr id="9" name="Freeform 9"/>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gradFill rotWithShape="1">
              <a:gsLst>
                <a:gs pos="0">
                  <a:srgbClr val="AFD255">
                    <a:alpha val="100000"/>
                  </a:srgbClr>
                </a:gs>
                <a:gs pos="100000">
                  <a:srgbClr val="D8FF72">
                    <a:alpha val="0"/>
                  </a:srgbClr>
                </a:gs>
              </a:gsLst>
              <a:lin ang="0"/>
            </a:gradFill>
          </p:spPr>
        </p:sp>
        <p:sp>
          <p:nvSpPr>
            <p:cNvPr id="10" name="TextBox 10"/>
            <p:cNvSpPr txBox="1"/>
            <p:nvPr/>
          </p:nvSpPr>
          <p:spPr>
            <a:xfrm>
              <a:off x="101600" y="-38100"/>
              <a:ext cx="203200"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96334" y="-2171901"/>
            <a:ext cx="3201935" cy="4802903"/>
            <a:chOff x="0" y="0"/>
            <a:chExt cx="406400" cy="609600"/>
          </a:xfrm>
        </p:grpSpPr>
        <p:sp>
          <p:nvSpPr>
            <p:cNvPr id="12" name="Freeform 12"/>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gradFill rotWithShape="1">
              <a:gsLst>
                <a:gs pos="0">
                  <a:srgbClr val="AFD255">
                    <a:alpha val="100000"/>
                  </a:srgbClr>
                </a:gs>
                <a:gs pos="100000">
                  <a:srgbClr val="D8FF72">
                    <a:alpha val="0"/>
                  </a:srgbClr>
                </a:gs>
              </a:gsLst>
              <a:lin ang="0"/>
            </a:gradFill>
          </p:spPr>
        </p:sp>
        <p:sp>
          <p:nvSpPr>
            <p:cNvPr id="13" name="TextBox 13"/>
            <p:cNvSpPr txBox="1"/>
            <p:nvPr/>
          </p:nvSpPr>
          <p:spPr>
            <a:xfrm>
              <a:off x="101600" y="-38100"/>
              <a:ext cx="203200"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087155" y="9111947"/>
            <a:ext cx="292706" cy="2927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413115" y="9111947"/>
            <a:ext cx="292706" cy="29270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6379861"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sp>
        <p:nvSpPr>
          <p:cNvPr id="21" name="TextBox 21"/>
          <p:cNvSpPr txBox="1"/>
          <p:nvPr/>
        </p:nvSpPr>
        <p:spPr>
          <a:xfrm>
            <a:off x="2261201" y="1056205"/>
            <a:ext cx="15649968" cy="1858899"/>
          </a:xfrm>
          <a:prstGeom prst="rect">
            <a:avLst/>
          </a:prstGeom>
        </p:spPr>
        <p:txBody>
          <a:bodyPr lIns="0" tIns="0" rIns="0" bIns="0" rtlCol="0" anchor="t">
            <a:spAutoFit/>
          </a:bodyPr>
          <a:lstStyle/>
          <a:p>
            <a:pPr algn="r">
              <a:lnSpc>
                <a:spcPts val="7127"/>
              </a:lnSpc>
            </a:pPr>
            <a:r>
              <a:rPr lang="en-US" sz="7199" b="1" i="1">
                <a:solidFill>
                  <a:srgbClr val="EA1E1A"/>
                </a:solidFill>
                <a:latin typeface="Montserrat Bold Italics"/>
                <a:ea typeface="Montserrat Bold Italics"/>
                <a:cs typeface="Montserrat Bold Italics"/>
                <a:sym typeface="Montserrat Bold Italics"/>
              </a:rPr>
              <a:t> ПОСЛЕДСТВИЯ БУЛЛИНГА:</a:t>
            </a:r>
          </a:p>
          <a:p>
            <a:pPr algn="r">
              <a:lnSpc>
                <a:spcPts val="7127"/>
              </a:lnSpc>
            </a:pPr>
            <a:endParaRPr lang="en-US" sz="7199" b="1" i="1">
              <a:solidFill>
                <a:srgbClr val="EA1E1A"/>
              </a:solidFill>
              <a:latin typeface="Montserrat Bold Italics"/>
              <a:ea typeface="Montserrat Bold Italics"/>
              <a:cs typeface="Montserrat Bold Italics"/>
              <a:sym typeface="Montserrat Bold Italics"/>
            </a:endParaRPr>
          </a:p>
        </p:txBody>
      </p:sp>
      <p:grpSp>
        <p:nvGrpSpPr>
          <p:cNvPr id="22" name="Group 22"/>
          <p:cNvGrpSpPr/>
          <p:nvPr/>
        </p:nvGrpSpPr>
        <p:grpSpPr>
          <a:xfrm>
            <a:off x="173022" y="3947640"/>
            <a:ext cx="5606462" cy="4484159"/>
            <a:chOff x="0" y="0"/>
            <a:chExt cx="1476599" cy="1181013"/>
          </a:xfrm>
        </p:grpSpPr>
        <p:sp>
          <p:nvSpPr>
            <p:cNvPr id="23" name="Freeform 23"/>
            <p:cNvSpPr/>
            <p:nvPr/>
          </p:nvSpPr>
          <p:spPr>
            <a:xfrm>
              <a:off x="0" y="0"/>
              <a:ext cx="1476599" cy="1181013"/>
            </a:xfrm>
            <a:custGeom>
              <a:avLst/>
              <a:gdLst/>
              <a:ahLst/>
              <a:cxnLst/>
              <a:rect l="l" t="t" r="r" b="b"/>
              <a:pathLst>
                <a:path w="1476599" h="1181013">
                  <a:moveTo>
                    <a:pt x="48331" y="0"/>
                  </a:moveTo>
                  <a:lnTo>
                    <a:pt x="1428268" y="0"/>
                  </a:lnTo>
                  <a:cubicBezTo>
                    <a:pt x="1454961" y="0"/>
                    <a:pt x="1476599" y="21639"/>
                    <a:pt x="1476599" y="48331"/>
                  </a:cubicBezTo>
                  <a:lnTo>
                    <a:pt x="1476599" y="1132682"/>
                  </a:lnTo>
                  <a:cubicBezTo>
                    <a:pt x="1476599" y="1159374"/>
                    <a:pt x="1454961" y="1181013"/>
                    <a:pt x="1428268" y="1181013"/>
                  </a:cubicBezTo>
                  <a:lnTo>
                    <a:pt x="48331" y="1181013"/>
                  </a:lnTo>
                  <a:cubicBezTo>
                    <a:pt x="35513" y="1181013"/>
                    <a:pt x="23220" y="1175921"/>
                    <a:pt x="14156" y="1166857"/>
                  </a:cubicBezTo>
                  <a:cubicBezTo>
                    <a:pt x="5092" y="1157793"/>
                    <a:pt x="0" y="1145500"/>
                    <a:pt x="0" y="1132682"/>
                  </a:cubicBezTo>
                  <a:lnTo>
                    <a:pt x="0" y="48331"/>
                  </a:lnTo>
                  <a:cubicBezTo>
                    <a:pt x="0" y="21639"/>
                    <a:pt x="21639" y="0"/>
                    <a:pt x="48331" y="0"/>
                  </a:cubicBezTo>
                  <a:close/>
                </a:path>
              </a:pathLst>
            </a:custGeom>
            <a:solidFill>
              <a:srgbClr val="36846B"/>
            </a:solidFill>
            <a:ln cap="rnd">
              <a:noFill/>
              <a:prstDash val="solid"/>
              <a:round/>
            </a:ln>
          </p:spPr>
        </p:sp>
        <p:sp>
          <p:nvSpPr>
            <p:cNvPr id="24" name="TextBox 24"/>
            <p:cNvSpPr txBox="1"/>
            <p:nvPr/>
          </p:nvSpPr>
          <p:spPr>
            <a:xfrm>
              <a:off x="0" y="-38100"/>
              <a:ext cx="1476599" cy="1219113"/>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307670" y="4040072"/>
            <a:ext cx="5184656" cy="4379872"/>
          </a:xfrm>
          <a:prstGeom prst="rect">
            <a:avLst/>
          </a:prstGeom>
        </p:spPr>
        <p:txBody>
          <a:bodyPr lIns="0" tIns="0" rIns="0" bIns="0" rtlCol="0" anchor="t">
            <a:spAutoFit/>
          </a:bodyPr>
          <a:lstStyle/>
          <a:p>
            <a:pPr algn="r">
              <a:lnSpc>
                <a:spcPts val="3379"/>
              </a:lnSpc>
            </a:pPr>
            <a:r>
              <a:rPr lang="en-US" sz="2414" b="1">
                <a:solidFill>
                  <a:srgbClr val="FFFFFF"/>
                </a:solidFill>
                <a:latin typeface="Poppins Bold"/>
                <a:ea typeface="Poppins Bold"/>
                <a:cs typeface="Poppins Bold"/>
                <a:sym typeface="Poppins Bold"/>
              </a:rPr>
              <a:t> Для жертвы:</a:t>
            </a:r>
          </a:p>
          <a:p>
            <a:pPr algn="l">
              <a:lnSpc>
                <a:spcPts val="3379"/>
              </a:lnSpc>
            </a:pPr>
            <a:endParaRPr lang="en-US" sz="2414" b="1">
              <a:solidFill>
                <a:srgbClr val="FFFFFF"/>
              </a:solidFill>
              <a:latin typeface="Poppins Bold"/>
              <a:ea typeface="Poppins Bold"/>
              <a:cs typeface="Poppins Bold"/>
              <a:sym typeface="Poppins Bold"/>
            </a:endParaRPr>
          </a:p>
          <a:p>
            <a:pPr algn="l">
              <a:lnSpc>
                <a:spcPts val="3099"/>
              </a:lnSpc>
            </a:pPr>
            <a:r>
              <a:rPr lang="en-US" sz="2214">
                <a:solidFill>
                  <a:srgbClr val="FFFFFF"/>
                </a:solidFill>
                <a:latin typeface="Poppins"/>
                <a:ea typeface="Poppins"/>
                <a:cs typeface="Poppins"/>
                <a:sym typeface="Poppins"/>
              </a:rPr>
              <a:t>Низкая самооценка, тревожность, депрессия.</a:t>
            </a:r>
          </a:p>
          <a:p>
            <a:pPr algn="l">
              <a:lnSpc>
                <a:spcPts val="3099"/>
              </a:lnSpc>
            </a:pPr>
            <a:r>
              <a:rPr lang="en-US" sz="2214">
                <a:solidFill>
                  <a:srgbClr val="FFFFFF"/>
                </a:solidFill>
                <a:latin typeface="Poppins"/>
                <a:ea typeface="Poppins"/>
                <a:cs typeface="Poppins"/>
                <a:sym typeface="Poppins"/>
              </a:rPr>
              <a:t>Проблемы с учебой и посещением школы.</a:t>
            </a:r>
          </a:p>
          <a:p>
            <a:pPr algn="l">
              <a:lnSpc>
                <a:spcPts val="3099"/>
              </a:lnSpc>
            </a:pPr>
            <a:r>
              <a:rPr lang="en-US" sz="2214">
                <a:solidFill>
                  <a:srgbClr val="FFFFFF"/>
                </a:solidFill>
                <a:latin typeface="Poppins"/>
                <a:ea typeface="Poppins"/>
                <a:cs typeface="Poppins"/>
                <a:sym typeface="Poppins"/>
              </a:rPr>
              <a:t>Физические травмы.</a:t>
            </a:r>
          </a:p>
          <a:p>
            <a:pPr algn="l">
              <a:lnSpc>
                <a:spcPts val="3099"/>
              </a:lnSpc>
            </a:pPr>
            <a:r>
              <a:rPr lang="en-US" sz="2214">
                <a:solidFill>
                  <a:srgbClr val="FFFFFF"/>
                </a:solidFill>
                <a:latin typeface="Poppins"/>
                <a:ea typeface="Poppins"/>
                <a:cs typeface="Poppins"/>
                <a:sym typeface="Poppins"/>
              </a:rPr>
              <a:t>Долгосрочные психологические проблемы (ПТСР, трудности в общении).</a:t>
            </a:r>
          </a:p>
          <a:p>
            <a:pPr algn="l">
              <a:lnSpc>
                <a:spcPts val="3099"/>
              </a:lnSpc>
            </a:pPr>
            <a:endParaRPr lang="en-US" sz="2214">
              <a:solidFill>
                <a:srgbClr val="FFFFFF"/>
              </a:solidFill>
              <a:latin typeface="Poppins"/>
              <a:ea typeface="Poppins"/>
              <a:cs typeface="Poppins"/>
              <a:sym typeface="Poppins"/>
            </a:endParaRPr>
          </a:p>
        </p:txBody>
      </p:sp>
      <p:grpSp>
        <p:nvGrpSpPr>
          <p:cNvPr id="26" name="Group 26"/>
          <p:cNvGrpSpPr/>
          <p:nvPr/>
        </p:nvGrpSpPr>
        <p:grpSpPr>
          <a:xfrm>
            <a:off x="12089388" y="3947640"/>
            <a:ext cx="5606462" cy="4484159"/>
            <a:chOff x="0" y="0"/>
            <a:chExt cx="1476599" cy="1181013"/>
          </a:xfrm>
        </p:grpSpPr>
        <p:sp>
          <p:nvSpPr>
            <p:cNvPr id="27" name="Freeform 27"/>
            <p:cNvSpPr/>
            <p:nvPr/>
          </p:nvSpPr>
          <p:spPr>
            <a:xfrm>
              <a:off x="0" y="0"/>
              <a:ext cx="1476599" cy="1181013"/>
            </a:xfrm>
            <a:custGeom>
              <a:avLst/>
              <a:gdLst/>
              <a:ahLst/>
              <a:cxnLst/>
              <a:rect l="l" t="t" r="r" b="b"/>
              <a:pathLst>
                <a:path w="1476599" h="1181013">
                  <a:moveTo>
                    <a:pt x="48331" y="0"/>
                  </a:moveTo>
                  <a:lnTo>
                    <a:pt x="1428268" y="0"/>
                  </a:lnTo>
                  <a:cubicBezTo>
                    <a:pt x="1454961" y="0"/>
                    <a:pt x="1476599" y="21639"/>
                    <a:pt x="1476599" y="48331"/>
                  </a:cubicBezTo>
                  <a:lnTo>
                    <a:pt x="1476599" y="1132682"/>
                  </a:lnTo>
                  <a:cubicBezTo>
                    <a:pt x="1476599" y="1159374"/>
                    <a:pt x="1454961" y="1181013"/>
                    <a:pt x="1428268" y="1181013"/>
                  </a:cubicBezTo>
                  <a:lnTo>
                    <a:pt x="48331" y="1181013"/>
                  </a:lnTo>
                  <a:cubicBezTo>
                    <a:pt x="35513" y="1181013"/>
                    <a:pt x="23220" y="1175921"/>
                    <a:pt x="14156" y="1166857"/>
                  </a:cubicBezTo>
                  <a:cubicBezTo>
                    <a:pt x="5092" y="1157793"/>
                    <a:pt x="0" y="1145500"/>
                    <a:pt x="0" y="1132682"/>
                  </a:cubicBezTo>
                  <a:lnTo>
                    <a:pt x="0" y="48331"/>
                  </a:lnTo>
                  <a:cubicBezTo>
                    <a:pt x="0" y="21639"/>
                    <a:pt x="21639" y="0"/>
                    <a:pt x="48331" y="0"/>
                  </a:cubicBezTo>
                  <a:close/>
                </a:path>
              </a:pathLst>
            </a:custGeom>
            <a:solidFill>
              <a:srgbClr val="36846B"/>
            </a:solidFill>
            <a:ln cap="rnd">
              <a:noFill/>
              <a:prstDash val="solid"/>
              <a:round/>
            </a:ln>
          </p:spPr>
        </p:sp>
        <p:sp>
          <p:nvSpPr>
            <p:cNvPr id="28" name="TextBox 28"/>
            <p:cNvSpPr txBox="1"/>
            <p:nvPr/>
          </p:nvSpPr>
          <p:spPr>
            <a:xfrm>
              <a:off x="0" y="-38100"/>
              <a:ext cx="1476599" cy="1219113"/>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6130501" y="3947640"/>
            <a:ext cx="5606462" cy="4484159"/>
            <a:chOff x="0" y="0"/>
            <a:chExt cx="1476599" cy="1181013"/>
          </a:xfrm>
        </p:grpSpPr>
        <p:sp>
          <p:nvSpPr>
            <p:cNvPr id="30" name="Freeform 30"/>
            <p:cNvSpPr/>
            <p:nvPr/>
          </p:nvSpPr>
          <p:spPr>
            <a:xfrm>
              <a:off x="0" y="0"/>
              <a:ext cx="1476599" cy="1181013"/>
            </a:xfrm>
            <a:custGeom>
              <a:avLst/>
              <a:gdLst/>
              <a:ahLst/>
              <a:cxnLst/>
              <a:rect l="l" t="t" r="r" b="b"/>
              <a:pathLst>
                <a:path w="1476599" h="1181013">
                  <a:moveTo>
                    <a:pt x="48331" y="0"/>
                  </a:moveTo>
                  <a:lnTo>
                    <a:pt x="1428268" y="0"/>
                  </a:lnTo>
                  <a:cubicBezTo>
                    <a:pt x="1454961" y="0"/>
                    <a:pt x="1476599" y="21639"/>
                    <a:pt x="1476599" y="48331"/>
                  </a:cubicBezTo>
                  <a:lnTo>
                    <a:pt x="1476599" y="1132682"/>
                  </a:lnTo>
                  <a:cubicBezTo>
                    <a:pt x="1476599" y="1159374"/>
                    <a:pt x="1454961" y="1181013"/>
                    <a:pt x="1428268" y="1181013"/>
                  </a:cubicBezTo>
                  <a:lnTo>
                    <a:pt x="48331" y="1181013"/>
                  </a:lnTo>
                  <a:cubicBezTo>
                    <a:pt x="35513" y="1181013"/>
                    <a:pt x="23220" y="1175921"/>
                    <a:pt x="14156" y="1166857"/>
                  </a:cubicBezTo>
                  <a:cubicBezTo>
                    <a:pt x="5092" y="1157793"/>
                    <a:pt x="0" y="1145500"/>
                    <a:pt x="0" y="1132682"/>
                  </a:cubicBezTo>
                  <a:lnTo>
                    <a:pt x="0" y="48331"/>
                  </a:lnTo>
                  <a:cubicBezTo>
                    <a:pt x="0" y="21639"/>
                    <a:pt x="21639" y="0"/>
                    <a:pt x="48331" y="0"/>
                  </a:cubicBezTo>
                  <a:close/>
                </a:path>
              </a:pathLst>
            </a:custGeom>
            <a:solidFill>
              <a:srgbClr val="36846B"/>
            </a:solidFill>
            <a:ln cap="rnd">
              <a:noFill/>
              <a:prstDash val="solid"/>
              <a:round/>
            </a:ln>
          </p:spPr>
        </p:sp>
        <p:sp>
          <p:nvSpPr>
            <p:cNvPr id="31" name="TextBox 31"/>
            <p:cNvSpPr txBox="1"/>
            <p:nvPr/>
          </p:nvSpPr>
          <p:spPr>
            <a:xfrm>
              <a:off x="0" y="-38100"/>
              <a:ext cx="1476599" cy="1219113"/>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6419629" y="4068647"/>
            <a:ext cx="5029614" cy="3197860"/>
          </a:xfrm>
          <a:prstGeom prst="rect">
            <a:avLst/>
          </a:prstGeom>
        </p:spPr>
        <p:txBody>
          <a:bodyPr lIns="0" tIns="0" rIns="0" bIns="0" rtlCol="0" anchor="t">
            <a:spAutoFit/>
          </a:bodyPr>
          <a:lstStyle/>
          <a:p>
            <a:pPr algn="r">
              <a:lnSpc>
                <a:spcPts val="3359"/>
              </a:lnSpc>
              <a:spcBef>
                <a:spcPct val="0"/>
              </a:spcBef>
            </a:pPr>
            <a:r>
              <a:rPr lang="en-US" sz="2399" b="1">
                <a:solidFill>
                  <a:srgbClr val="FFFFFF"/>
                </a:solidFill>
                <a:latin typeface="Canva Sans Bold"/>
                <a:ea typeface="Canva Sans Bold"/>
                <a:cs typeface="Canva Sans Bold"/>
                <a:sym typeface="Canva Sans Bold"/>
              </a:rPr>
              <a:t>Для агрессора:</a:t>
            </a:r>
          </a:p>
          <a:p>
            <a:pPr algn="l">
              <a:lnSpc>
                <a:spcPts val="3219"/>
              </a:lnSpc>
              <a:spcBef>
                <a:spcPct val="0"/>
              </a:spcBef>
            </a:pPr>
            <a:endParaRPr lang="en-US" sz="2399" b="1">
              <a:solidFill>
                <a:srgbClr val="FFFFFF"/>
              </a:solidFill>
              <a:latin typeface="Canva Sans Bold"/>
              <a:ea typeface="Canva Sans Bold"/>
              <a:cs typeface="Canva Sans Bold"/>
              <a:sym typeface="Canva Sans Bold"/>
            </a:endParaRPr>
          </a:p>
          <a:p>
            <a:pPr algn="l">
              <a:lnSpc>
                <a:spcPts val="3219"/>
              </a:lnSpc>
              <a:spcBef>
                <a:spcPct val="0"/>
              </a:spcBef>
            </a:pPr>
            <a:endParaRPr lang="en-US" sz="2399" b="1">
              <a:solidFill>
                <a:srgbClr val="FFFFFF"/>
              </a:solidFill>
              <a:latin typeface="Canva Sans Bold"/>
              <a:ea typeface="Canva Sans Bold"/>
              <a:cs typeface="Canva Sans Bold"/>
              <a:sym typeface="Canva Sans Bold"/>
            </a:endParaRPr>
          </a:p>
          <a:p>
            <a:pPr algn="l">
              <a:lnSpc>
                <a:spcPts val="3219"/>
              </a:lnSpc>
              <a:spcBef>
                <a:spcPct val="0"/>
              </a:spcBef>
            </a:pPr>
            <a:r>
              <a:rPr lang="en-US" sz="2299">
                <a:solidFill>
                  <a:srgbClr val="FFFFFF"/>
                </a:solidFill>
                <a:latin typeface="Canva Sans"/>
                <a:ea typeface="Canva Sans"/>
                <a:cs typeface="Canva Sans"/>
                <a:sym typeface="Canva Sans"/>
              </a:rPr>
              <a:t>Формирование антисоциального поведения.</a:t>
            </a:r>
          </a:p>
          <a:p>
            <a:pPr algn="l">
              <a:lnSpc>
                <a:spcPts val="3219"/>
              </a:lnSpc>
              <a:spcBef>
                <a:spcPct val="0"/>
              </a:spcBef>
            </a:pPr>
            <a:r>
              <a:rPr lang="en-US" sz="2299">
                <a:solidFill>
                  <a:srgbClr val="FFFFFF"/>
                </a:solidFill>
                <a:latin typeface="Canva Sans"/>
                <a:ea typeface="Canva Sans"/>
                <a:cs typeface="Canva Sans"/>
                <a:sym typeface="Canva Sans"/>
              </a:rPr>
              <a:t>Проблемы с законом в будущем.</a:t>
            </a:r>
          </a:p>
          <a:p>
            <a:pPr algn="l">
              <a:lnSpc>
                <a:spcPts val="3219"/>
              </a:lnSpc>
              <a:spcBef>
                <a:spcPct val="0"/>
              </a:spcBef>
            </a:pPr>
            <a:r>
              <a:rPr lang="en-US" sz="2299">
                <a:solidFill>
                  <a:srgbClr val="FFFFFF"/>
                </a:solidFill>
                <a:latin typeface="Canva Sans"/>
                <a:ea typeface="Canva Sans"/>
                <a:cs typeface="Canva Sans"/>
                <a:sym typeface="Canva Sans"/>
              </a:rPr>
              <a:t>Трудности в построении здоровых отношений.</a:t>
            </a:r>
          </a:p>
        </p:txBody>
      </p:sp>
      <p:sp>
        <p:nvSpPr>
          <p:cNvPr id="33" name="TextBox 33"/>
          <p:cNvSpPr txBox="1"/>
          <p:nvPr/>
        </p:nvSpPr>
        <p:spPr>
          <a:xfrm>
            <a:off x="12377812" y="4068647"/>
            <a:ext cx="5029614" cy="3723005"/>
          </a:xfrm>
          <a:prstGeom prst="rect">
            <a:avLst/>
          </a:prstGeom>
        </p:spPr>
        <p:txBody>
          <a:bodyPr lIns="0" tIns="0" rIns="0" bIns="0" rtlCol="0" anchor="t">
            <a:spAutoFit/>
          </a:bodyPr>
          <a:lstStyle/>
          <a:p>
            <a:pPr algn="r">
              <a:lnSpc>
                <a:spcPts val="3359"/>
              </a:lnSpc>
            </a:pPr>
            <a:r>
              <a:rPr lang="en-US" sz="2399" b="1">
                <a:solidFill>
                  <a:srgbClr val="FFFFFF"/>
                </a:solidFill>
                <a:latin typeface="Canva Sans Bold"/>
                <a:ea typeface="Canva Sans Bold"/>
                <a:cs typeface="Canva Sans Bold"/>
                <a:sym typeface="Canva Sans Bold"/>
              </a:rPr>
              <a:t>Для наблюдателей:</a:t>
            </a:r>
          </a:p>
          <a:p>
            <a:pPr algn="r">
              <a:lnSpc>
                <a:spcPts val="3359"/>
              </a:lnSpc>
            </a:pPr>
            <a:endParaRPr lang="en-US" sz="2399" b="1">
              <a:solidFill>
                <a:srgbClr val="FFFFFF"/>
              </a:solidFill>
              <a:latin typeface="Canva Sans Bold"/>
              <a:ea typeface="Canva Sans Bold"/>
              <a:cs typeface="Canva Sans Bold"/>
              <a:sym typeface="Canva Sans Bold"/>
            </a:endParaRPr>
          </a:p>
          <a:p>
            <a:pPr algn="r">
              <a:lnSpc>
                <a:spcPts val="3359"/>
              </a:lnSpc>
            </a:pPr>
            <a:endParaRPr lang="en-US" sz="2399" b="1">
              <a:solidFill>
                <a:srgbClr val="FFFFFF"/>
              </a:solidFill>
              <a:latin typeface="Canva Sans Bold"/>
              <a:ea typeface="Canva Sans Bold"/>
              <a:cs typeface="Canva Sans Bold"/>
              <a:sym typeface="Canva Sans Bold"/>
            </a:endParaRPr>
          </a:p>
          <a:p>
            <a:pPr algn="l">
              <a:lnSpc>
                <a:spcPts val="3359"/>
              </a:lnSpc>
            </a:pPr>
            <a:r>
              <a:rPr lang="en-US" sz="2399">
                <a:solidFill>
                  <a:srgbClr val="FFFFFF"/>
                </a:solidFill>
                <a:latin typeface="Canva Sans"/>
                <a:ea typeface="Canva Sans"/>
                <a:cs typeface="Canva Sans"/>
                <a:sym typeface="Canva Sans"/>
              </a:rPr>
              <a:t>Чувство страха и беспомощности.</a:t>
            </a:r>
          </a:p>
          <a:p>
            <a:pPr algn="l">
              <a:lnSpc>
                <a:spcPts val="3359"/>
              </a:lnSpc>
            </a:pPr>
            <a:r>
              <a:rPr lang="en-US" sz="2399">
                <a:solidFill>
                  <a:srgbClr val="FFFFFF"/>
                </a:solidFill>
                <a:latin typeface="Canva Sans"/>
                <a:ea typeface="Canva Sans"/>
                <a:cs typeface="Canva Sans"/>
                <a:sym typeface="Canva Sans"/>
              </a:rPr>
              <a:t>Риск стать следующей жертвой.</a:t>
            </a:r>
          </a:p>
          <a:p>
            <a:pPr algn="l">
              <a:lnSpc>
                <a:spcPts val="3359"/>
              </a:lnSpc>
            </a:pPr>
            <a:r>
              <a:rPr lang="en-US" sz="2399">
                <a:solidFill>
                  <a:srgbClr val="FFFFFF"/>
                </a:solidFill>
                <a:latin typeface="Canva Sans"/>
                <a:ea typeface="Canva Sans"/>
                <a:cs typeface="Canva Sans"/>
                <a:sym typeface="Canva Sans"/>
              </a:rPr>
              <a:t>Формирование равнодушного отношения к насилию.</a:t>
            </a:r>
          </a:p>
          <a:p>
            <a:pPr algn="just">
              <a:lnSpc>
                <a:spcPts val="3079"/>
              </a:lnSpc>
              <a:spcBef>
                <a:spcPct val="0"/>
              </a:spcBef>
            </a:pPr>
            <a:endParaRPr lang="en-US" sz="2399">
              <a:solidFill>
                <a:srgbClr val="FFFFFF"/>
              </a:solidFill>
              <a:latin typeface="Canva Sans"/>
              <a:ea typeface="Canva Sans"/>
              <a:cs typeface="Canva Sans"/>
              <a:sym typeface="Canva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4E55">
                <a:alpha val="100000"/>
              </a:srgbClr>
            </a:gs>
            <a:gs pos="100000">
              <a:srgbClr val="022A2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95476" y="173054"/>
            <a:ext cx="18383476" cy="10287000"/>
            <a:chOff x="0" y="0"/>
            <a:chExt cx="1235109" cy="691141"/>
          </a:xfrm>
        </p:grpSpPr>
        <p:sp>
          <p:nvSpPr>
            <p:cNvPr id="3" name="Freeform 3"/>
            <p:cNvSpPr/>
            <p:nvPr/>
          </p:nvSpPr>
          <p:spPr>
            <a:xfrm>
              <a:off x="8170" y="0"/>
              <a:ext cx="1218769" cy="691141"/>
            </a:xfrm>
            <a:custGeom>
              <a:avLst/>
              <a:gdLst/>
              <a:ahLst/>
              <a:cxnLst/>
              <a:rect l="l" t="t" r="r" b="b"/>
              <a:pathLst>
                <a:path w="1218769" h="691141">
                  <a:moveTo>
                    <a:pt x="981626" y="0"/>
                  </a:moveTo>
                  <a:lnTo>
                    <a:pt x="237143" y="0"/>
                  </a:lnTo>
                  <a:cubicBezTo>
                    <a:pt x="211052" y="0"/>
                    <a:pt x="186909" y="13811"/>
                    <a:pt x="173684" y="36303"/>
                  </a:cubicBezTo>
                  <a:lnTo>
                    <a:pt x="13176" y="309268"/>
                  </a:lnTo>
                  <a:cubicBezTo>
                    <a:pt x="0" y="331676"/>
                    <a:pt x="0" y="359465"/>
                    <a:pt x="13176" y="381873"/>
                  </a:cubicBezTo>
                  <a:lnTo>
                    <a:pt x="173684" y="654838"/>
                  </a:lnTo>
                  <a:cubicBezTo>
                    <a:pt x="186909" y="677330"/>
                    <a:pt x="211052" y="691141"/>
                    <a:pt x="237143" y="691141"/>
                  </a:cubicBezTo>
                  <a:lnTo>
                    <a:pt x="981626" y="691141"/>
                  </a:lnTo>
                  <a:cubicBezTo>
                    <a:pt x="1007718" y="691141"/>
                    <a:pt x="1031860" y="677330"/>
                    <a:pt x="1045085" y="654838"/>
                  </a:cubicBezTo>
                  <a:lnTo>
                    <a:pt x="1205593" y="381873"/>
                  </a:lnTo>
                  <a:cubicBezTo>
                    <a:pt x="1218769" y="359465"/>
                    <a:pt x="1218769" y="331676"/>
                    <a:pt x="1205593" y="309268"/>
                  </a:cubicBezTo>
                  <a:lnTo>
                    <a:pt x="1045085" y="36303"/>
                  </a:lnTo>
                  <a:cubicBezTo>
                    <a:pt x="1031860" y="13811"/>
                    <a:pt x="1007718" y="0"/>
                    <a:pt x="981626" y="0"/>
                  </a:cubicBezTo>
                  <a:close/>
                </a:path>
              </a:pathLst>
            </a:custGeom>
            <a:solidFill>
              <a:srgbClr val="FFFFFF"/>
            </a:solidFill>
          </p:spPr>
        </p:sp>
        <p:sp>
          <p:nvSpPr>
            <p:cNvPr id="4" name="TextBox 4"/>
            <p:cNvSpPr txBox="1"/>
            <p:nvPr/>
          </p:nvSpPr>
          <p:spPr>
            <a:xfrm>
              <a:off x="152400" y="-38100"/>
              <a:ext cx="930309" cy="72924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303525" y="9111947"/>
            <a:ext cx="292706" cy="2927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596231" y="9019988"/>
            <a:ext cx="2905258"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@reallygreatsite</a:t>
            </a:r>
          </a:p>
        </p:txBody>
      </p:sp>
      <p:grpSp>
        <p:nvGrpSpPr>
          <p:cNvPr id="9" name="Group 9"/>
          <p:cNvGrpSpPr/>
          <p:nvPr/>
        </p:nvGrpSpPr>
        <p:grpSpPr>
          <a:xfrm>
            <a:off x="8629485" y="9111947"/>
            <a:ext cx="292706" cy="29270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922191" y="9019988"/>
            <a:ext cx="4062285" cy="419474"/>
          </a:xfrm>
          <a:prstGeom prst="rect">
            <a:avLst/>
          </a:prstGeom>
        </p:spPr>
        <p:txBody>
          <a:bodyPr lIns="0" tIns="0" rIns="0" bIns="0" rtlCol="0" anchor="t">
            <a:spAutoFit/>
          </a:bodyPr>
          <a:lstStyle/>
          <a:p>
            <a:pPr algn="ctr">
              <a:lnSpc>
                <a:spcPts val="3357"/>
              </a:lnSpc>
            </a:pPr>
            <a:r>
              <a:rPr lang="en-US" sz="2398">
                <a:solidFill>
                  <a:srgbClr val="FFFFFF"/>
                </a:solidFill>
                <a:latin typeface="Hero"/>
                <a:ea typeface="Hero"/>
                <a:cs typeface="Hero"/>
                <a:sym typeface="Hero"/>
              </a:rPr>
              <a:t>www.reallygreatsite.com</a:t>
            </a:r>
          </a:p>
        </p:txBody>
      </p:sp>
      <p:sp>
        <p:nvSpPr>
          <p:cNvPr id="13" name="TextBox 13"/>
          <p:cNvSpPr txBox="1"/>
          <p:nvPr/>
        </p:nvSpPr>
        <p:spPr>
          <a:xfrm>
            <a:off x="0" y="640080"/>
            <a:ext cx="18288000" cy="954024"/>
          </a:xfrm>
          <a:prstGeom prst="rect">
            <a:avLst/>
          </a:prstGeom>
        </p:spPr>
        <p:txBody>
          <a:bodyPr lIns="0" tIns="0" rIns="0" bIns="0" rtlCol="0" anchor="t">
            <a:spAutoFit/>
          </a:bodyPr>
          <a:lstStyle/>
          <a:p>
            <a:pPr algn="ctr">
              <a:lnSpc>
                <a:spcPts val="7127"/>
              </a:lnSpc>
            </a:pPr>
            <a:r>
              <a:rPr lang="en-US" sz="7199" b="1" i="1">
                <a:solidFill>
                  <a:srgbClr val="EA1E1A"/>
                </a:solidFill>
                <a:latin typeface="Montserrat Bold Italics"/>
                <a:ea typeface="Montserrat Bold Italics"/>
                <a:cs typeface="Montserrat Bold Italics"/>
                <a:sym typeface="Montserrat Bold Italics"/>
              </a:rPr>
              <a:t> КАК БОРОТЬСЯ С БУЛЛИНГОМ:</a:t>
            </a:r>
          </a:p>
        </p:txBody>
      </p:sp>
      <p:grpSp>
        <p:nvGrpSpPr>
          <p:cNvPr id="14" name="Group 14"/>
          <p:cNvGrpSpPr/>
          <p:nvPr/>
        </p:nvGrpSpPr>
        <p:grpSpPr>
          <a:xfrm>
            <a:off x="2632528" y="1935805"/>
            <a:ext cx="13054718" cy="1852445"/>
            <a:chOff x="0" y="0"/>
            <a:chExt cx="3438280" cy="487887"/>
          </a:xfrm>
        </p:grpSpPr>
        <p:sp>
          <p:nvSpPr>
            <p:cNvPr id="15" name="Freeform 15"/>
            <p:cNvSpPr/>
            <p:nvPr/>
          </p:nvSpPr>
          <p:spPr>
            <a:xfrm>
              <a:off x="0" y="0"/>
              <a:ext cx="3438280" cy="487887"/>
            </a:xfrm>
            <a:custGeom>
              <a:avLst/>
              <a:gdLst/>
              <a:ahLst/>
              <a:cxnLst/>
              <a:rect l="l" t="t" r="r" b="b"/>
              <a:pathLst>
                <a:path w="3438280" h="487887">
                  <a:moveTo>
                    <a:pt x="59304" y="0"/>
                  </a:moveTo>
                  <a:lnTo>
                    <a:pt x="3378976" y="0"/>
                  </a:lnTo>
                  <a:cubicBezTo>
                    <a:pt x="3411729" y="0"/>
                    <a:pt x="3438280" y="26551"/>
                    <a:pt x="3438280" y="59304"/>
                  </a:cubicBezTo>
                  <a:lnTo>
                    <a:pt x="3438280" y="428583"/>
                  </a:lnTo>
                  <a:cubicBezTo>
                    <a:pt x="3438280" y="461336"/>
                    <a:pt x="3411729" y="487887"/>
                    <a:pt x="3378976" y="487887"/>
                  </a:cubicBezTo>
                  <a:lnTo>
                    <a:pt x="59304" y="487887"/>
                  </a:lnTo>
                  <a:cubicBezTo>
                    <a:pt x="26551" y="487887"/>
                    <a:pt x="0" y="461336"/>
                    <a:pt x="0" y="428583"/>
                  </a:cubicBezTo>
                  <a:lnTo>
                    <a:pt x="0" y="59304"/>
                  </a:lnTo>
                  <a:cubicBezTo>
                    <a:pt x="0" y="26551"/>
                    <a:pt x="26551" y="0"/>
                    <a:pt x="59304" y="0"/>
                  </a:cubicBezTo>
                  <a:close/>
                </a:path>
              </a:pathLst>
            </a:custGeom>
            <a:solidFill>
              <a:srgbClr val="36846B"/>
            </a:solidFill>
            <a:ln cap="rnd">
              <a:noFill/>
              <a:prstDash val="solid"/>
              <a:round/>
            </a:ln>
          </p:spPr>
        </p:sp>
        <p:sp>
          <p:nvSpPr>
            <p:cNvPr id="16" name="TextBox 16"/>
            <p:cNvSpPr txBox="1"/>
            <p:nvPr/>
          </p:nvSpPr>
          <p:spPr>
            <a:xfrm>
              <a:off x="0" y="-38100"/>
              <a:ext cx="3438280" cy="525987"/>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32528" y="6078844"/>
            <a:ext cx="13054718" cy="1852445"/>
            <a:chOff x="0" y="0"/>
            <a:chExt cx="3438280" cy="487887"/>
          </a:xfrm>
        </p:grpSpPr>
        <p:sp>
          <p:nvSpPr>
            <p:cNvPr id="18" name="Freeform 18"/>
            <p:cNvSpPr/>
            <p:nvPr/>
          </p:nvSpPr>
          <p:spPr>
            <a:xfrm>
              <a:off x="0" y="0"/>
              <a:ext cx="3438280" cy="487887"/>
            </a:xfrm>
            <a:custGeom>
              <a:avLst/>
              <a:gdLst/>
              <a:ahLst/>
              <a:cxnLst/>
              <a:rect l="l" t="t" r="r" b="b"/>
              <a:pathLst>
                <a:path w="3438280" h="487887">
                  <a:moveTo>
                    <a:pt x="59304" y="0"/>
                  </a:moveTo>
                  <a:lnTo>
                    <a:pt x="3378976" y="0"/>
                  </a:lnTo>
                  <a:cubicBezTo>
                    <a:pt x="3411729" y="0"/>
                    <a:pt x="3438280" y="26551"/>
                    <a:pt x="3438280" y="59304"/>
                  </a:cubicBezTo>
                  <a:lnTo>
                    <a:pt x="3438280" y="428583"/>
                  </a:lnTo>
                  <a:cubicBezTo>
                    <a:pt x="3438280" y="461336"/>
                    <a:pt x="3411729" y="487887"/>
                    <a:pt x="3378976" y="487887"/>
                  </a:cubicBezTo>
                  <a:lnTo>
                    <a:pt x="59304" y="487887"/>
                  </a:lnTo>
                  <a:cubicBezTo>
                    <a:pt x="26551" y="487887"/>
                    <a:pt x="0" y="461336"/>
                    <a:pt x="0" y="428583"/>
                  </a:cubicBezTo>
                  <a:lnTo>
                    <a:pt x="0" y="59304"/>
                  </a:lnTo>
                  <a:cubicBezTo>
                    <a:pt x="0" y="26551"/>
                    <a:pt x="26551" y="0"/>
                    <a:pt x="59304" y="0"/>
                  </a:cubicBezTo>
                  <a:close/>
                </a:path>
              </a:pathLst>
            </a:custGeom>
            <a:solidFill>
              <a:srgbClr val="36846B"/>
            </a:solidFill>
            <a:ln cap="rnd">
              <a:noFill/>
              <a:prstDash val="solid"/>
              <a:round/>
            </a:ln>
          </p:spPr>
        </p:sp>
        <p:sp>
          <p:nvSpPr>
            <p:cNvPr id="19" name="TextBox 19"/>
            <p:cNvSpPr txBox="1"/>
            <p:nvPr/>
          </p:nvSpPr>
          <p:spPr>
            <a:xfrm>
              <a:off x="0" y="-38100"/>
              <a:ext cx="3438280" cy="52598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632528" y="4007325"/>
            <a:ext cx="13054718" cy="1852445"/>
            <a:chOff x="0" y="0"/>
            <a:chExt cx="3438280" cy="487887"/>
          </a:xfrm>
        </p:grpSpPr>
        <p:sp>
          <p:nvSpPr>
            <p:cNvPr id="21" name="Freeform 21"/>
            <p:cNvSpPr/>
            <p:nvPr/>
          </p:nvSpPr>
          <p:spPr>
            <a:xfrm>
              <a:off x="0" y="0"/>
              <a:ext cx="3438280" cy="487887"/>
            </a:xfrm>
            <a:custGeom>
              <a:avLst/>
              <a:gdLst/>
              <a:ahLst/>
              <a:cxnLst/>
              <a:rect l="l" t="t" r="r" b="b"/>
              <a:pathLst>
                <a:path w="3438280" h="487887">
                  <a:moveTo>
                    <a:pt x="59304" y="0"/>
                  </a:moveTo>
                  <a:lnTo>
                    <a:pt x="3378976" y="0"/>
                  </a:lnTo>
                  <a:cubicBezTo>
                    <a:pt x="3411729" y="0"/>
                    <a:pt x="3438280" y="26551"/>
                    <a:pt x="3438280" y="59304"/>
                  </a:cubicBezTo>
                  <a:lnTo>
                    <a:pt x="3438280" y="428583"/>
                  </a:lnTo>
                  <a:cubicBezTo>
                    <a:pt x="3438280" y="461336"/>
                    <a:pt x="3411729" y="487887"/>
                    <a:pt x="3378976" y="487887"/>
                  </a:cubicBezTo>
                  <a:lnTo>
                    <a:pt x="59304" y="487887"/>
                  </a:lnTo>
                  <a:cubicBezTo>
                    <a:pt x="26551" y="487887"/>
                    <a:pt x="0" y="461336"/>
                    <a:pt x="0" y="428583"/>
                  </a:cubicBezTo>
                  <a:lnTo>
                    <a:pt x="0" y="59304"/>
                  </a:lnTo>
                  <a:cubicBezTo>
                    <a:pt x="0" y="26551"/>
                    <a:pt x="26551" y="0"/>
                    <a:pt x="59304" y="0"/>
                  </a:cubicBezTo>
                  <a:close/>
                </a:path>
              </a:pathLst>
            </a:custGeom>
            <a:solidFill>
              <a:srgbClr val="36846B"/>
            </a:solidFill>
            <a:ln cap="rnd">
              <a:noFill/>
              <a:prstDash val="solid"/>
              <a:round/>
            </a:ln>
          </p:spPr>
        </p:sp>
        <p:sp>
          <p:nvSpPr>
            <p:cNvPr id="22" name="TextBox 22"/>
            <p:cNvSpPr txBox="1"/>
            <p:nvPr/>
          </p:nvSpPr>
          <p:spPr>
            <a:xfrm>
              <a:off x="0" y="-38100"/>
              <a:ext cx="3438280" cy="525987"/>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632528" y="8150364"/>
            <a:ext cx="13054718" cy="1852445"/>
            <a:chOff x="0" y="0"/>
            <a:chExt cx="3438280" cy="487887"/>
          </a:xfrm>
        </p:grpSpPr>
        <p:sp>
          <p:nvSpPr>
            <p:cNvPr id="24" name="Freeform 24"/>
            <p:cNvSpPr/>
            <p:nvPr/>
          </p:nvSpPr>
          <p:spPr>
            <a:xfrm>
              <a:off x="0" y="0"/>
              <a:ext cx="3438280" cy="487887"/>
            </a:xfrm>
            <a:custGeom>
              <a:avLst/>
              <a:gdLst/>
              <a:ahLst/>
              <a:cxnLst/>
              <a:rect l="l" t="t" r="r" b="b"/>
              <a:pathLst>
                <a:path w="3438280" h="487887">
                  <a:moveTo>
                    <a:pt x="59304" y="0"/>
                  </a:moveTo>
                  <a:lnTo>
                    <a:pt x="3378976" y="0"/>
                  </a:lnTo>
                  <a:cubicBezTo>
                    <a:pt x="3411729" y="0"/>
                    <a:pt x="3438280" y="26551"/>
                    <a:pt x="3438280" y="59304"/>
                  </a:cubicBezTo>
                  <a:lnTo>
                    <a:pt x="3438280" y="428583"/>
                  </a:lnTo>
                  <a:cubicBezTo>
                    <a:pt x="3438280" y="461336"/>
                    <a:pt x="3411729" y="487887"/>
                    <a:pt x="3378976" y="487887"/>
                  </a:cubicBezTo>
                  <a:lnTo>
                    <a:pt x="59304" y="487887"/>
                  </a:lnTo>
                  <a:cubicBezTo>
                    <a:pt x="26551" y="487887"/>
                    <a:pt x="0" y="461336"/>
                    <a:pt x="0" y="428583"/>
                  </a:cubicBezTo>
                  <a:lnTo>
                    <a:pt x="0" y="59304"/>
                  </a:lnTo>
                  <a:cubicBezTo>
                    <a:pt x="0" y="26551"/>
                    <a:pt x="26551" y="0"/>
                    <a:pt x="59304" y="0"/>
                  </a:cubicBezTo>
                  <a:close/>
                </a:path>
              </a:pathLst>
            </a:custGeom>
            <a:solidFill>
              <a:srgbClr val="36846B"/>
            </a:solidFill>
            <a:ln cap="rnd">
              <a:noFill/>
              <a:prstDash val="solid"/>
              <a:round/>
            </a:ln>
          </p:spPr>
        </p:sp>
        <p:sp>
          <p:nvSpPr>
            <p:cNvPr id="25" name="TextBox 25"/>
            <p:cNvSpPr txBox="1"/>
            <p:nvPr/>
          </p:nvSpPr>
          <p:spPr>
            <a:xfrm>
              <a:off x="0" y="-38100"/>
              <a:ext cx="3438280" cy="525987"/>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828152" y="1946195"/>
            <a:ext cx="12631696" cy="1589405"/>
          </a:xfrm>
          <a:prstGeom prst="rect">
            <a:avLst/>
          </a:prstGeom>
        </p:spPr>
        <p:txBody>
          <a:bodyPr lIns="0" tIns="0" rIns="0" bIns="0" rtlCol="0" anchor="t">
            <a:spAutoFit/>
          </a:bodyPr>
          <a:lstStyle/>
          <a:p>
            <a:pPr algn="ctr">
              <a:lnSpc>
                <a:spcPts val="3219"/>
              </a:lnSpc>
              <a:spcBef>
                <a:spcPct val="0"/>
              </a:spcBef>
            </a:pPr>
            <a:r>
              <a:rPr lang="en-US" sz="2299" b="1">
                <a:solidFill>
                  <a:srgbClr val="FFFFFF"/>
                </a:solidFill>
                <a:latin typeface="Canva Sans Bold"/>
                <a:ea typeface="Canva Sans Bold"/>
                <a:cs typeface="Canva Sans Bold"/>
                <a:sym typeface="Canva Sans Bold"/>
              </a:rPr>
              <a:t>Для жертвы:</a:t>
            </a:r>
          </a:p>
          <a:p>
            <a:pPr algn="ctr">
              <a:lnSpc>
                <a:spcPts val="3219"/>
              </a:lnSpc>
              <a:spcBef>
                <a:spcPct val="0"/>
              </a:spcBef>
            </a:pPr>
            <a:r>
              <a:rPr lang="en-US" sz="2299">
                <a:solidFill>
                  <a:srgbClr val="FFFFFF"/>
                </a:solidFill>
                <a:latin typeface="Canva Sans"/>
                <a:ea typeface="Canva Sans"/>
                <a:cs typeface="Canva Sans"/>
                <a:sym typeface="Canva Sans"/>
              </a:rPr>
              <a:t>Не молчать! Рассказать о ситуации родителям, учителям или психологу.</a:t>
            </a:r>
          </a:p>
          <a:p>
            <a:pPr algn="ctr">
              <a:lnSpc>
                <a:spcPts val="3219"/>
              </a:lnSpc>
              <a:spcBef>
                <a:spcPct val="0"/>
              </a:spcBef>
            </a:pPr>
            <a:r>
              <a:rPr lang="en-US" sz="2299">
                <a:solidFill>
                  <a:srgbClr val="FFFFFF"/>
                </a:solidFill>
                <a:latin typeface="Canva Sans"/>
                <a:ea typeface="Canva Sans"/>
                <a:cs typeface="Canva Sans"/>
                <a:sym typeface="Canva Sans"/>
              </a:rPr>
              <a:t>Избегать контактов с агрессором.</a:t>
            </a:r>
          </a:p>
          <a:p>
            <a:pPr algn="ctr">
              <a:lnSpc>
                <a:spcPts val="3219"/>
              </a:lnSpc>
              <a:spcBef>
                <a:spcPct val="0"/>
              </a:spcBef>
            </a:pPr>
            <a:r>
              <a:rPr lang="en-US" sz="2299">
                <a:solidFill>
                  <a:srgbClr val="FFFFFF"/>
                </a:solidFill>
                <a:latin typeface="Canva Sans"/>
                <a:ea typeface="Canva Sans"/>
                <a:cs typeface="Canva Sans"/>
                <a:sym typeface="Canva Sans"/>
              </a:rPr>
              <a:t>Сохранять доказательства травли (сообщения, фото, видео).</a:t>
            </a:r>
          </a:p>
        </p:txBody>
      </p:sp>
      <p:sp>
        <p:nvSpPr>
          <p:cNvPr id="27" name="TextBox 27"/>
          <p:cNvSpPr txBox="1"/>
          <p:nvPr/>
        </p:nvSpPr>
        <p:spPr>
          <a:xfrm>
            <a:off x="2780414" y="4095982"/>
            <a:ext cx="12631696" cy="1989455"/>
          </a:xfrm>
          <a:prstGeom prst="rect">
            <a:avLst/>
          </a:prstGeom>
        </p:spPr>
        <p:txBody>
          <a:bodyPr lIns="0" tIns="0" rIns="0" bIns="0" rtlCol="0" anchor="t">
            <a:spAutoFit/>
          </a:bodyPr>
          <a:lstStyle/>
          <a:p>
            <a:pPr algn="ctr">
              <a:lnSpc>
                <a:spcPts val="3219"/>
              </a:lnSpc>
            </a:pPr>
            <a:r>
              <a:rPr lang="en-US" sz="2299" b="1">
                <a:solidFill>
                  <a:srgbClr val="FFFFFF"/>
                </a:solidFill>
                <a:latin typeface="Canva Sans Bold"/>
                <a:ea typeface="Canva Sans Bold"/>
                <a:cs typeface="Canva Sans Bold"/>
                <a:sym typeface="Canva Sans Bold"/>
              </a:rPr>
              <a:t> Для родителей:</a:t>
            </a:r>
          </a:p>
          <a:p>
            <a:pPr algn="ctr">
              <a:lnSpc>
                <a:spcPts val="3219"/>
              </a:lnSpc>
            </a:pPr>
            <a:r>
              <a:rPr lang="en-US" sz="2299">
                <a:solidFill>
                  <a:srgbClr val="FFFFFF"/>
                </a:solidFill>
                <a:latin typeface="Canva Sans"/>
                <a:ea typeface="Canva Sans"/>
                <a:cs typeface="Canva Sans"/>
                <a:sym typeface="Canva Sans"/>
              </a:rPr>
              <a:t> Поддерживать ребенка, не обвинять его в происходящем.</a:t>
            </a:r>
          </a:p>
          <a:p>
            <a:pPr algn="ctr">
              <a:lnSpc>
                <a:spcPts val="3219"/>
              </a:lnSpc>
            </a:pPr>
            <a:r>
              <a:rPr lang="en-US" sz="2299">
                <a:solidFill>
                  <a:srgbClr val="FFFFFF"/>
                </a:solidFill>
                <a:latin typeface="Canva Sans"/>
                <a:ea typeface="Canva Sans"/>
                <a:cs typeface="Canva Sans"/>
                <a:sym typeface="Canva Sans"/>
              </a:rPr>
              <a:t> Обратиться к классному руководителю или школьному психологу.</a:t>
            </a:r>
          </a:p>
          <a:p>
            <a:pPr algn="ctr">
              <a:lnSpc>
                <a:spcPts val="3219"/>
              </a:lnSpc>
            </a:pPr>
            <a:r>
              <a:rPr lang="en-US" sz="2299">
                <a:solidFill>
                  <a:srgbClr val="FFFFFF"/>
                </a:solidFill>
                <a:latin typeface="Canva Sans"/>
                <a:ea typeface="Canva Sans"/>
                <a:cs typeface="Canva Sans"/>
                <a:sym typeface="Canva Sans"/>
              </a:rPr>
              <a:t> В случае необходимости — перевести ребенка в другую школу.</a:t>
            </a:r>
          </a:p>
          <a:p>
            <a:pPr algn="ctr">
              <a:lnSpc>
                <a:spcPts val="3219"/>
              </a:lnSpc>
              <a:spcBef>
                <a:spcPct val="0"/>
              </a:spcBef>
            </a:pPr>
            <a:endParaRPr lang="en-US" sz="2299">
              <a:solidFill>
                <a:srgbClr val="FFFFFF"/>
              </a:solidFill>
              <a:latin typeface="Canva Sans"/>
              <a:ea typeface="Canva Sans"/>
              <a:cs typeface="Canva Sans"/>
              <a:sym typeface="Canva Sans"/>
            </a:endParaRPr>
          </a:p>
        </p:txBody>
      </p:sp>
      <p:sp>
        <p:nvSpPr>
          <p:cNvPr id="28" name="TextBox 28"/>
          <p:cNvSpPr txBox="1"/>
          <p:nvPr/>
        </p:nvSpPr>
        <p:spPr>
          <a:xfrm>
            <a:off x="2780414" y="6099360"/>
            <a:ext cx="12631696" cy="1989455"/>
          </a:xfrm>
          <a:prstGeom prst="rect">
            <a:avLst/>
          </a:prstGeom>
        </p:spPr>
        <p:txBody>
          <a:bodyPr lIns="0" tIns="0" rIns="0" bIns="0" rtlCol="0" anchor="t">
            <a:spAutoFit/>
          </a:bodyPr>
          <a:lstStyle/>
          <a:p>
            <a:pPr algn="ctr">
              <a:lnSpc>
                <a:spcPts val="3219"/>
              </a:lnSpc>
            </a:pPr>
            <a:r>
              <a:rPr lang="en-US" sz="2299" b="1">
                <a:solidFill>
                  <a:srgbClr val="FFFFFF"/>
                </a:solidFill>
                <a:latin typeface="Canva Sans Bold"/>
                <a:ea typeface="Canva Sans Bold"/>
                <a:cs typeface="Canva Sans Bold"/>
                <a:sym typeface="Canva Sans Bold"/>
              </a:rPr>
              <a:t> Для школы:</a:t>
            </a:r>
          </a:p>
          <a:p>
            <a:pPr algn="ctr">
              <a:lnSpc>
                <a:spcPts val="3219"/>
              </a:lnSpc>
            </a:pPr>
            <a:r>
              <a:rPr lang="en-US" sz="2299">
                <a:solidFill>
                  <a:srgbClr val="FFFFFF"/>
                </a:solidFill>
                <a:latin typeface="Canva Sans"/>
                <a:ea typeface="Canva Sans"/>
                <a:cs typeface="Canva Sans"/>
                <a:sym typeface="Canva Sans"/>
              </a:rPr>
              <a:t> Проводить профилактические беседы и тренинги.</a:t>
            </a:r>
          </a:p>
          <a:p>
            <a:pPr algn="ctr">
              <a:lnSpc>
                <a:spcPts val="3219"/>
              </a:lnSpc>
            </a:pPr>
            <a:r>
              <a:rPr lang="en-US" sz="2299">
                <a:solidFill>
                  <a:srgbClr val="FFFFFF"/>
                </a:solidFill>
                <a:latin typeface="Canva Sans"/>
                <a:ea typeface="Canva Sans"/>
                <a:cs typeface="Canva Sans"/>
                <a:sym typeface="Canva Sans"/>
              </a:rPr>
              <a:t> Создать атмосферу нетерпимости к насилию.</a:t>
            </a:r>
          </a:p>
          <a:p>
            <a:pPr algn="ctr">
              <a:lnSpc>
                <a:spcPts val="3219"/>
              </a:lnSpc>
            </a:pPr>
            <a:r>
              <a:rPr lang="en-US" sz="2299">
                <a:solidFill>
                  <a:srgbClr val="FFFFFF"/>
                </a:solidFill>
                <a:latin typeface="Canva Sans"/>
                <a:ea typeface="Canva Sans"/>
                <a:cs typeface="Canva Sans"/>
                <a:sym typeface="Canva Sans"/>
              </a:rPr>
              <a:t> Внедрить программы по борьбе с буллингом.</a:t>
            </a:r>
          </a:p>
          <a:p>
            <a:pPr algn="ctr">
              <a:lnSpc>
                <a:spcPts val="3219"/>
              </a:lnSpc>
              <a:spcBef>
                <a:spcPct val="0"/>
              </a:spcBef>
            </a:pPr>
            <a:endParaRPr lang="en-US" sz="2299">
              <a:solidFill>
                <a:srgbClr val="FFFFFF"/>
              </a:solidFill>
              <a:latin typeface="Canva Sans"/>
              <a:ea typeface="Canva Sans"/>
              <a:cs typeface="Canva Sans"/>
              <a:sym typeface="Canva Sans"/>
            </a:endParaRPr>
          </a:p>
        </p:txBody>
      </p:sp>
      <p:sp>
        <p:nvSpPr>
          <p:cNvPr id="29" name="TextBox 29"/>
          <p:cNvSpPr txBox="1"/>
          <p:nvPr/>
        </p:nvSpPr>
        <p:spPr>
          <a:xfrm>
            <a:off x="2780414" y="8102739"/>
            <a:ext cx="12631696" cy="2389505"/>
          </a:xfrm>
          <a:prstGeom prst="rect">
            <a:avLst/>
          </a:prstGeom>
        </p:spPr>
        <p:txBody>
          <a:bodyPr lIns="0" tIns="0" rIns="0" bIns="0" rtlCol="0" anchor="t">
            <a:spAutoFit/>
          </a:bodyPr>
          <a:lstStyle/>
          <a:p>
            <a:pPr algn="ctr">
              <a:lnSpc>
                <a:spcPts val="3219"/>
              </a:lnSpc>
            </a:pPr>
            <a:r>
              <a:rPr lang="en-US" sz="2299" b="1">
                <a:solidFill>
                  <a:srgbClr val="FFFFFF"/>
                </a:solidFill>
                <a:latin typeface="Canva Sans Bold"/>
                <a:ea typeface="Canva Sans Bold"/>
                <a:cs typeface="Canva Sans Bold"/>
                <a:sym typeface="Canva Sans Bold"/>
              </a:rPr>
              <a:t> Для общества:</a:t>
            </a:r>
          </a:p>
          <a:p>
            <a:pPr algn="ctr">
              <a:lnSpc>
                <a:spcPts val="3219"/>
              </a:lnSpc>
            </a:pPr>
            <a:r>
              <a:rPr lang="en-US" sz="2299" b="1">
                <a:solidFill>
                  <a:srgbClr val="FFFFFF"/>
                </a:solidFill>
                <a:latin typeface="Canva Sans Bold"/>
                <a:ea typeface="Canva Sans Bold"/>
                <a:cs typeface="Canva Sans Bold"/>
                <a:sym typeface="Canva Sans Bold"/>
              </a:rPr>
              <a:t> </a:t>
            </a:r>
            <a:r>
              <a:rPr lang="en-US" sz="2299">
                <a:solidFill>
                  <a:srgbClr val="FFFFFF"/>
                </a:solidFill>
                <a:latin typeface="Canva Sans"/>
                <a:ea typeface="Canva Sans"/>
                <a:cs typeface="Canva Sans"/>
                <a:sym typeface="Canva Sans"/>
              </a:rPr>
              <a:t>Повышать осведомленность о проблеме.</a:t>
            </a:r>
          </a:p>
          <a:p>
            <a:pPr algn="ctr">
              <a:lnSpc>
                <a:spcPts val="3219"/>
              </a:lnSpc>
            </a:pPr>
            <a:r>
              <a:rPr lang="en-US" sz="2299">
                <a:solidFill>
                  <a:srgbClr val="FFFFFF"/>
                </a:solidFill>
                <a:latin typeface="Canva Sans"/>
                <a:ea typeface="Canva Sans"/>
                <a:cs typeface="Canva Sans"/>
                <a:sym typeface="Canva Sans"/>
              </a:rPr>
              <a:t> Поддерживать жертв и наказывать агрессоров.</a:t>
            </a:r>
          </a:p>
          <a:p>
            <a:pPr algn="ctr">
              <a:lnSpc>
                <a:spcPts val="3219"/>
              </a:lnSpc>
            </a:pPr>
            <a:r>
              <a:rPr lang="en-US" sz="2299">
                <a:solidFill>
                  <a:srgbClr val="FFFFFF"/>
                </a:solidFill>
                <a:latin typeface="Canva Sans"/>
                <a:ea typeface="Canva Sans"/>
                <a:cs typeface="Canva Sans"/>
                <a:sym typeface="Canva Sans"/>
              </a:rPr>
              <a:t> Создавать безопасную среду для детей.</a:t>
            </a:r>
          </a:p>
          <a:p>
            <a:pPr algn="ctr">
              <a:lnSpc>
                <a:spcPts val="3219"/>
              </a:lnSpc>
            </a:pPr>
            <a:endParaRPr lang="en-US" sz="2299">
              <a:solidFill>
                <a:srgbClr val="FFFFFF"/>
              </a:solidFill>
              <a:latin typeface="Canva Sans"/>
              <a:ea typeface="Canva Sans"/>
              <a:cs typeface="Canva Sans"/>
              <a:sym typeface="Canva Sans"/>
            </a:endParaRPr>
          </a:p>
          <a:p>
            <a:pPr algn="ctr">
              <a:lnSpc>
                <a:spcPts val="3219"/>
              </a:lnSpc>
              <a:spcBef>
                <a:spcPct val="0"/>
              </a:spcBef>
            </a:pPr>
            <a:endParaRPr lang="en-US" sz="2299">
              <a:solidFill>
                <a:srgbClr val="FFFFFF"/>
              </a:solidFill>
              <a:latin typeface="Canva Sans"/>
              <a:ea typeface="Canva Sans"/>
              <a:cs typeface="Canva Sans"/>
              <a:sym typeface="Canva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1304</Words>
  <Application>Microsoft Office PowerPoint</Application>
  <PresentationFormat>Произвольный</PresentationFormat>
  <Paragraphs>153</Paragraphs>
  <Slides>19</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19</vt:i4>
      </vt:variant>
    </vt:vector>
  </HeadingPairs>
  <TitlesOfParts>
    <vt:vector size="32" baseType="lpstr">
      <vt:lpstr>Poppins Ultra-Bold Italics</vt:lpstr>
      <vt:lpstr>Calibri</vt:lpstr>
      <vt:lpstr>Montserrat Ultra-Bold</vt:lpstr>
      <vt:lpstr>Hero</vt:lpstr>
      <vt:lpstr>Arial</vt:lpstr>
      <vt:lpstr>Poppins Bold Italics</vt:lpstr>
      <vt:lpstr>Canva Sans</vt:lpstr>
      <vt:lpstr>Canva Sans Bold</vt:lpstr>
      <vt:lpstr>Poppins Bold</vt:lpstr>
      <vt:lpstr>Montserrat Bold Italics</vt:lpstr>
      <vt:lpstr>Poppins</vt:lpstr>
      <vt:lpstr>Open Sans Bold Italics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dc:title>
  <cp:lastModifiedBy>Ольга Викторовна</cp:lastModifiedBy>
  <cp:revision>4</cp:revision>
  <dcterms:created xsi:type="dcterms:W3CDTF">2006-08-16T00:00:00Z</dcterms:created>
  <dcterms:modified xsi:type="dcterms:W3CDTF">2025-02-21T02:24:01Z</dcterms:modified>
  <dc:identifier>DAGe4Qh_IB0</dc:identifier>
</cp:coreProperties>
</file>