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9" r:id="rId11"/>
    <p:sldId id="265" r:id="rId12"/>
    <p:sldId id="267" r:id="rId13"/>
    <p:sldId id="268" r:id="rId14"/>
    <p:sldId id="270" r:id="rId15"/>
    <p:sldId id="28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3300"/>
    <a:srgbClr val="FFFFFF"/>
    <a:srgbClr val="00FFFF"/>
    <a:srgbClr val="CCCC00"/>
    <a:srgbClr val="996633"/>
    <a:srgbClr val="E67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olorowanka-nuty_84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67300">
                <a:tint val="45000"/>
                <a:satMod val="400000"/>
              </a:srgbClr>
            </a:duotone>
            <a:lum bright="30000"/>
          </a:blip>
          <a:stretch>
            <a:fillRect/>
          </a:stretch>
        </p:blipFill>
        <p:spPr>
          <a:xfrm>
            <a:off x="1428728" y="97770"/>
            <a:ext cx="6286544" cy="1831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071942"/>
            <a:ext cx="5915044" cy="128588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2428868"/>
            <a:ext cx="1285884" cy="12858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F419-9A77-4768-9EB0-ACE867CF2B0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&#1057;&#1050;&#1040;&#1047;&#1050;&#1040;.mpg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55;&#1054;&#1044;%20&#1044;&#1054;&#1046;&#1044;&#1025;&#1052;.mpg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LU-adagio.mp3" TargetMode="External"/><Relationship Id="rId2" Type="http://schemas.openxmlformats.org/officeDocument/2006/relationships/hyperlink" Target="III-II-I.mp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V-I.mp3" TargetMode="External"/><Relationship Id="rId2" Type="http://schemas.openxmlformats.org/officeDocument/2006/relationships/hyperlink" Target="penie_m.mp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&#1051;&#1077;&#1089;&#1085;&#1086;&#1081;%20&#1086;&#1083;&#1077;&#1085;&#1100;%20&#1040;&#1080;&#1076;&#1072;%20&#1042;&#1077;&#1076;&#1080;&#1097;&#1077;&#1074;&#1072;.fl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hyperlink" Target="http://vse-noty.ru/wp-content/uploads/2014/08/Lesnoy-olen-notyi-pesn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vse-noty.ru/wp-content/uploads/2014/08/Lesnoy-olen-notyi-pesni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&#1051;&#1077;&#1089;&#1085;&#1086;&#1081;%20&#1086;&#1083;&#1077;&#1085;&#1100;.m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&#1055;&#1086;&#1089;&#1074;&#1103;&#1097;&#1077;&#1085;&#1080;&#1077;%20&#1091;&#1095;&#1080;&#1090;&#1077;&#1083;&#1102;..mpg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3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&#1056;&#1054;&#1057;&#1057;&#1048;&#1070;&#1064;&#1050;&#1040;.m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670053"/>
            <a:ext cx="7772400" cy="103886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Можно ли развить музыкальный слух                 у слабослышащего ребёнка?</a:t>
            </a:r>
            <a:endParaRPr lang="ru-RU" sz="24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4608512" cy="128588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Из опыта работы                                                                   Ларисы Игоревны </a:t>
            </a:r>
            <a:r>
              <a:rPr lang="ru-RU" sz="1200" dirty="0" err="1" smtClean="0">
                <a:solidFill>
                  <a:srgbClr val="663300"/>
                </a:solidFill>
              </a:rPr>
              <a:t>Констынченко</a:t>
            </a:r>
            <a:r>
              <a:rPr lang="ru-RU" sz="1200" dirty="0" smtClean="0">
                <a:solidFill>
                  <a:srgbClr val="663300"/>
                </a:solidFill>
              </a:rPr>
              <a:t>,                                  учителя-дефектолога </a:t>
            </a:r>
            <a:r>
              <a:rPr lang="ru-RU" sz="1200" dirty="0" smtClean="0">
                <a:solidFill>
                  <a:srgbClr val="663300"/>
                </a:solidFill>
              </a:rPr>
              <a:t>КГБОУ ШИ6 </a:t>
            </a:r>
            <a:r>
              <a:rPr lang="ru-RU" sz="1200" dirty="0" smtClean="0">
                <a:solidFill>
                  <a:srgbClr val="663300"/>
                </a:solidFill>
              </a:rPr>
              <a:t>г.Хабаровска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2024</a:t>
            </a:r>
            <a:endParaRPr lang="ru-RU" sz="1200" dirty="0">
              <a:solidFill>
                <a:srgbClr val="663300"/>
              </a:solidFill>
            </a:endParaRPr>
          </a:p>
        </p:txBody>
      </p:sp>
      <p:pic>
        <p:nvPicPr>
          <p:cNvPr id="8" name="Рисунок 7" descr="0i4l2h0m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2405066"/>
            <a:ext cx="1309686" cy="1309686"/>
          </a:xfrm>
          <a:prstGeom prst="rect">
            <a:avLst/>
          </a:prstGeom>
        </p:spPr>
      </p:pic>
      <p:pic>
        <p:nvPicPr>
          <p:cNvPr id="11266" name="Picture 2" descr="L:\КАРТИНКИ - ПЕНИЕ - звуки\images (1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36079"/>
            <a:ext cx="2889107" cy="2678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33265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  ДЕЯТЕЛЬНОСТЬ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052736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Основное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преимущество</a:t>
            </a:r>
            <a:r>
              <a:rPr lang="ru-RU" sz="1400" dirty="0"/>
              <a:t> организации внеурочной деятельности непосредственно в образовательном учреждении заключается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создании условий для полноценного пребывания ребёнка в образовательном учреждении в течение дня</a:t>
            </a:r>
            <a:r>
              <a:rPr lang="ru-RU" sz="1400" dirty="0"/>
              <a:t>,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содержательном единстве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учебного, воспитательного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   развивающего   процессов</a:t>
            </a:r>
            <a:r>
              <a:rPr lang="ru-RU" sz="1400" dirty="0"/>
              <a:t>   в   рамках   </a:t>
            </a:r>
            <a:r>
              <a:rPr lang="ru-RU" sz="1400" dirty="0" smtClean="0"/>
              <a:t>основной образовательной </a:t>
            </a:r>
            <a:r>
              <a:rPr lang="ru-RU" sz="1400" dirty="0"/>
              <a:t>программы образовательного учреждения.</a:t>
            </a:r>
            <a:r>
              <a:rPr lang="ru-RU" dirty="0"/>
              <a:t>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285293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учащихся к школьным праздникам – </a:t>
            </a:r>
            <a:r>
              <a:rPr lang="ru-RU" sz="1400" dirty="0" smtClean="0"/>
              <a:t>часть работы учителя-дефектолога – включает в себя отработку речевого материала:</a:t>
            </a:r>
          </a:p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1400" dirty="0" smtClean="0"/>
              <a:t>совершенствование произносительных навыков (правильного звукопроизношения, соблюдения орфоэпических норм, логического ударения, правильной интонации  и т.д.) при разучивании стихов;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развитие умения точно воспроизводить ритмический рисунок при разучивании песни.  </a:t>
            </a:r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1298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 ли формирование музыкального слуха                               у слабослышащего ребёнка?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697" y="1628798"/>
            <a:ext cx="4536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«Жестовое» исполнение песни, сопровождаемое речитативным пением.</a:t>
            </a:r>
          </a:p>
          <a:p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i="1" dirty="0" smtClean="0">
                <a:hlinkClick r:id="rId2" action="ppaction://hlinkfile"/>
              </a:rPr>
              <a:t>Исп. </a:t>
            </a:r>
            <a:r>
              <a:rPr lang="ru-RU" sz="1600" i="1" dirty="0" err="1" smtClean="0">
                <a:hlinkClick r:id="rId2" action="ppaction://hlinkfile"/>
              </a:rPr>
              <a:t>Ахтямов</a:t>
            </a:r>
            <a:r>
              <a:rPr lang="ru-RU" sz="1600" i="1" dirty="0" smtClean="0">
                <a:hlinkClick r:id="rId2" action="ppaction://hlinkfile"/>
              </a:rPr>
              <a:t> Эльдар, 3 класс.</a:t>
            </a:r>
            <a:endParaRPr lang="ru-RU" sz="1600" i="1" dirty="0" smtClean="0"/>
          </a:p>
          <a:p>
            <a:r>
              <a:rPr lang="ru-RU" sz="1200" i="1" dirty="0" smtClean="0"/>
              <a:t>Двусторонняя хроническая </a:t>
            </a:r>
            <a:r>
              <a:rPr lang="ru-RU" sz="1200" i="1" dirty="0" err="1" smtClean="0"/>
              <a:t>нейро</a:t>
            </a:r>
            <a:r>
              <a:rPr lang="ru-RU" sz="1200" i="1" dirty="0" smtClean="0"/>
              <a:t>-сенсорная глухота</a:t>
            </a:r>
            <a:r>
              <a:rPr lang="ru-RU" sz="1200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larIg\Школьные ФОТО\Фото Эльдар\DSC_0545копирова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rcRect l="4218" r="19486"/>
          <a:stretch>
            <a:fillRect/>
          </a:stretch>
        </p:blipFill>
        <p:spPr bwMode="auto">
          <a:xfrm>
            <a:off x="6300192" y="764704"/>
            <a:ext cx="2520280" cy="21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larIg\Школьные ФОТО\ШКОЛЬНЫЕ ФОТО\Концерт 9 мая\DSC046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2000"/>
                    </a14:imgEffect>
                  </a14:imgLayer>
                </a14:imgProps>
              </a:ext>
            </a:extLst>
          </a:blip>
          <a:srcRect l="42462" t="5261" r="24016" b="27329"/>
          <a:stretch>
            <a:fillRect/>
          </a:stretch>
        </p:blipFill>
        <p:spPr bwMode="auto">
          <a:xfrm>
            <a:off x="4573476" y="1862875"/>
            <a:ext cx="241438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L:\фото интернат с флешки Кати Медведевой\школьный фотоаппарат\IMG_00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543" y="3356992"/>
            <a:ext cx="2785737" cy="2089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Речитативное пение с использованием элементов драматизации.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4869160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hlinkClick r:id="rId2" action="ppaction://hlinkfile"/>
              </a:rPr>
              <a:t>Исп. Медведева Катя, 4 класс</a:t>
            </a:r>
            <a:endParaRPr lang="ru-RU" i="1" dirty="0" smtClean="0"/>
          </a:p>
          <a:p>
            <a:r>
              <a:rPr lang="ru-RU" sz="1200" i="1" dirty="0">
                <a:solidFill>
                  <a:prstClr val="black"/>
                </a:solidFill>
              </a:rPr>
              <a:t>Двусторонняя хроническая </a:t>
            </a:r>
            <a:r>
              <a:rPr lang="ru-RU" sz="1200" i="1" dirty="0" err="1" smtClean="0">
                <a:solidFill>
                  <a:prstClr val="black"/>
                </a:solidFill>
              </a:rPr>
              <a:t>нейро</a:t>
            </a:r>
            <a:r>
              <a:rPr lang="ru-RU" sz="1200" i="1" dirty="0" smtClean="0">
                <a:solidFill>
                  <a:prstClr val="black"/>
                </a:solidFill>
              </a:rPr>
              <a:t>-сенсорная тугоухость </a:t>
            </a:r>
            <a:r>
              <a:rPr lang="en-029" sz="1200" i="1" dirty="0" smtClean="0">
                <a:solidFill>
                  <a:prstClr val="black"/>
                </a:solidFill>
              </a:rPr>
              <a:t>III </a:t>
            </a:r>
            <a:r>
              <a:rPr lang="ru-RU" sz="1200" i="1" dirty="0" smtClean="0">
                <a:solidFill>
                  <a:prstClr val="black"/>
                </a:solidFill>
              </a:rPr>
              <a:t>степени.</a:t>
            </a:r>
            <a:endParaRPr lang="ru-RU" i="1" dirty="0"/>
          </a:p>
        </p:txBody>
      </p:sp>
      <p:pic>
        <p:nvPicPr>
          <p:cNvPr id="2050" name="Picture 2" descr="C:\larIg\Школьные ФОТО\Медведева Катюша\DSCN0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L:\фото интернат с флешки Кати Медведевой\школьный фотоаппарат\IMG_0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552" y="1826822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упражнений для развития музыкального слуха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Задачи</a:t>
            </a:r>
            <a:r>
              <a:rPr lang="ru-RU" sz="1200" b="1" dirty="0" smtClean="0"/>
              <a:t>: </a:t>
            </a:r>
          </a:p>
          <a:p>
            <a:r>
              <a:rPr lang="ru-RU" sz="1200" b="1" dirty="0" smtClean="0"/>
              <a:t>  </a:t>
            </a:r>
          </a:p>
          <a:p>
            <a:pPr>
              <a:spcAft>
                <a:spcPts val="1200"/>
              </a:spcAft>
            </a:pPr>
            <a:r>
              <a:rPr lang="ru-RU" sz="1200" dirty="0" smtClean="0"/>
              <a:t>научить петь </a:t>
            </a:r>
            <a:r>
              <a:rPr lang="ru-RU" sz="1200" dirty="0"/>
              <a:t>звонким голосом, напевно, легким, подвижным звуком; </a:t>
            </a:r>
            <a:endParaRPr lang="ru-RU" sz="1200" dirty="0" smtClean="0"/>
          </a:p>
          <a:p>
            <a:pPr>
              <a:spcAft>
                <a:spcPts val="1200"/>
              </a:spcAft>
            </a:pPr>
            <a:r>
              <a:rPr lang="ru-RU" sz="1200" dirty="0" smtClean="0"/>
              <a:t>брать </a:t>
            </a:r>
            <a:r>
              <a:rPr lang="ru-RU" sz="1200" dirty="0"/>
              <a:t>дыхание перед началом пения и между музыкальными фразами, не поднимая плеч, и удерживать его до конца фразы; </a:t>
            </a:r>
            <a:endParaRPr lang="ru-RU" sz="1200" dirty="0" smtClean="0"/>
          </a:p>
          <a:p>
            <a:pPr>
              <a:spcAft>
                <a:spcPts val="1200"/>
              </a:spcAft>
            </a:pPr>
            <a:r>
              <a:rPr lang="ru-RU" sz="1200" dirty="0" smtClean="0"/>
              <a:t>отчетливо </a:t>
            </a:r>
            <a:r>
              <a:rPr lang="ru-RU" sz="1200" dirty="0"/>
              <a:t>произносить слова, правильно выговаривая гласные и согласные звуки; </a:t>
            </a:r>
          </a:p>
          <a:p>
            <a:pPr>
              <a:spcAft>
                <a:spcPts val="1200"/>
              </a:spcAft>
            </a:pPr>
            <a:r>
              <a:rPr lang="ru-RU" sz="1200" dirty="0"/>
              <a:t>учить </a:t>
            </a:r>
            <a:r>
              <a:rPr lang="ru-RU" sz="1200" dirty="0" smtClean="0"/>
              <a:t>сохранять </a:t>
            </a:r>
            <a:r>
              <a:rPr lang="ru-RU" sz="1200" dirty="0"/>
              <a:t>указанный темп (ускорять, замедлять, усиливать и ослаблять звучание); </a:t>
            </a:r>
            <a:endParaRPr lang="ru-RU" sz="1200" dirty="0" smtClean="0"/>
          </a:p>
          <a:p>
            <a:pPr>
              <a:spcAft>
                <a:spcPts val="1200"/>
              </a:spcAft>
            </a:pPr>
            <a:r>
              <a:rPr lang="ru-RU" sz="1200" dirty="0" smtClean="0"/>
              <a:t>точно </a:t>
            </a:r>
            <a:r>
              <a:rPr lang="ru-RU" sz="1200" dirty="0"/>
              <a:t>выполнять ритмический рисунок; </a:t>
            </a:r>
            <a:endParaRPr lang="ru-RU" sz="1200" dirty="0" smtClean="0"/>
          </a:p>
          <a:p>
            <a:pPr>
              <a:spcAft>
                <a:spcPts val="1200"/>
              </a:spcAft>
            </a:pPr>
            <a:r>
              <a:rPr lang="ru-RU" sz="1200" dirty="0" smtClean="0"/>
              <a:t>правильно </a:t>
            </a:r>
            <a:r>
              <a:rPr lang="ru-RU" sz="1200" dirty="0"/>
              <a:t>передавать </a:t>
            </a:r>
            <a:r>
              <a:rPr lang="ru-RU" sz="1200" dirty="0" smtClean="0"/>
              <a:t>мелодию; </a:t>
            </a:r>
          </a:p>
          <a:p>
            <a:pPr>
              <a:spcAft>
                <a:spcPts val="1200"/>
              </a:spcAft>
            </a:pPr>
            <a:r>
              <a:rPr lang="ru-RU" sz="1200" dirty="0" smtClean="0"/>
              <a:t>выразительно </a:t>
            </a:r>
            <a:r>
              <a:rPr lang="ru-RU" sz="1200" dirty="0"/>
              <a:t>исполнять знакомые песни с сопровождением </a:t>
            </a:r>
            <a:r>
              <a:rPr lang="ru-RU" sz="1200" dirty="0" smtClean="0"/>
              <a:t>и </a:t>
            </a:r>
            <a:r>
              <a:rPr lang="ru-RU" sz="1200" dirty="0"/>
              <a:t>без него; </a:t>
            </a:r>
            <a:endParaRPr lang="ru-RU" sz="1200" dirty="0" smtClean="0"/>
          </a:p>
          <a:p>
            <a:pPr>
              <a:spcAft>
                <a:spcPts val="1200"/>
              </a:spcAft>
            </a:pPr>
            <a:r>
              <a:rPr lang="ru-RU" sz="1200" dirty="0" smtClean="0"/>
              <a:t>определять </a:t>
            </a:r>
            <a:r>
              <a:rPr lang="ru-RU" sz="1200" dirty="0"/>
              <a:t>направление движения мелодии вверх-вниз, различать короткие и долгие звуки; </a:t>
            </a:r>
            <a:r>
              <a:rPr lang="ru-RU" sz="1200" dirty="0" smtClean="0"/>
              <a:t>учить </a:t>
            </a:r>
            <a:r>
              <a:rPr lang="ru-RU" sz="1200" dirty="0"/>
              <a:t>импровизировать звукоподражания («ау», «ку-ку») и различные </a:t>
            </a:r>
            <a:r>
              <a:rPr lang="ru-RU" sz="1200" dirty="0" err="1"/>
              <a:t>попевки</a:t>
            </a:r>
            <a:r>
              <a:rPr lang="ru-RU" sz="1200" dirty="0"/>
              <a:t> на основе усвоенных певческих навыков; </a:t>
            </a:r>
          </a:p>
          <a:p>
            <a:pPr>
              <a:spcAft>
                <a:spcPts val="1200"/>
              </a:spcAft>
            </a:pPr>
            <a:r>
              <a:rPr lang="ru-RU" sz="1200" dirty="0"/>
              <a:t>учить петь коллективно н индивидуально, сохраняя правильную осанку, позу (певческую установку) во время </a:t>
            </a:r>
            <a:r>
              <a:rPr lang="ru-RU" sz="1200" dirty="0" smtClean="0"/>
              <a:t>пения. </a:t>
            </a:r>
            <a:endParaRPr lang="ru-RU" sz="1200" dirty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973" y="33265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упражнений для развития музыкального слуха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60742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Методические </a:t>
            </a:r>
            <a:r>
              <a:rPr lang="ru-RU" sz="1400" b="1" dirty="0" smtClean="0"/>
              <a:t>приемы обучения пению</a:t>
            </a:r>
          </a:p>
          <a:p>
            <a:endParaRPr lang="ru-RU" sz="1400" b="1" dirty="0" smtClean="0"/>
          </a:p>
          <a:p>
            <a:pPr marL="228600" indent="-228600">
              <a:spcAft>
                <a:spcPts val="1200"/>
              </a:spcAft>
              <a:buAutoNum type="arabicPeriod"/>
            </a:pPr>
            <a:r>
              <a:rPr lang="ru-RU" sz="1200" dirty="0" smtClean="0"/>
              <a:t>Подражание пению учителя. Работая </a:t>
            </a:r>
            <a:r>
              <a:rPr lang="ru-RU" sz="1200" dirty="0"/>
              <a:t>над звукообразованием (высоким, легким, звонким, напевным, подвижным), педагог использует показ на своем </a:t>
            </a:r>
            <a:r>
              <a:rPr lang="ru-RU" sz="1200" dirty="0" smtClean="0"/>
              <a:t>примере. </a:t>
            </a:r>
            <a:r>
              <a:rPr lang="ru-RU" sz="1200" dirty="0"/>
              <a:t>Прислушиваясь, </a:t>
            </a:r>
            <a:r>
              <a:rPr lang="ru-RU" sz="1200" dirty="0" smtClean="0"/>
              <a:t>ребёнок старается </a:t>
            </a:r>
            <a:r>
              <a:rPr lang="ru-RU" sz="1200" dirty="0"/>
              <a:t>делать так же. Подражание должно быть осмысленным: надо слышать, сравнивать, оценивать. </a:t>
            </a:r>
            <a:endParaRPr lang="ru-RU" sz="1200" dirty="0" smtClean="0"/>
          </a:p>
          <a:p>
            <a:pPr marL="228600" indent="-228600">
              <a:spcAft>
                <a:spcPts val="1200"/>
              </a:spcAft>
              <a:buAutoNum type="arabicPeriod"/>
            </a:pPr>
            <a:r>
              <a:rPr lang="ru-RU" sz="1200" dirty="0" smtClean="0"/>
              <a:t>Напевности </a:t>
            </a:r>
            <a:r>
              <a:rPr lang="ru-RU" sz="1200" dirty="0"/>
              <a:t>звучания помогает правильное протяжное формирование гласных: а, о, у, э, и. При этом педагог упражняет </a:t>
            </a:r>
            <a:r>
              <a:rPr lang="ru-RU" sz="1200" dirty="0" smtClean="0"/>
              <a:t>ребёнка </a:t>
            </a:r>
            <a:r>
              <a:rPr lang="ru-RU" sz="1200" dirty="0"/>
              <a:t>в пении на гласные и слоги («ля-</a:t>
            </a:r>
            <a:r>
              <a:rPr lang="ru-RU" sz="1200" dirty="0" err="1"/>
              <a:t>лё</a:t>
            </a:r>
            <a:r>
              <a:rPr lang="ru-RU" sz="1200" dirty="0"/>
              <a:t>»), с полузакрытым ртом. Очень важно точно, ясно выговаривать согласные, особенно в конце слов. В этом случае помогают распевания на слоги «динь-динь». </a:t>
            </a:r>
            <a:endParaRPr lang="ru-RU" sz="1200" dirty="0" smtClean="0"/>
          </a:p>
          <a:p>
            <a:pPr marL="228600" indent="-228600">
              <a:spcAft>
                <a:spcPts val="1200"/>
              </a:spcAft>
              <a:buAutoNum type="arabicPeriod"/>
            </a:pPr>
            <a:r>
              <a:rPr lang="ru-RU" sz="1200" dirty="0" smtClean="0"/>
              <a:t>Работа </a:t>
            </a:r>
            <a:r>
              <a:rPr lang="ru-RU" sz="1200" dirty="0"/>
              <a:t>над певческим дыханием связана со звукообразованием. Необходимы систематические упражнения и напоминания. </a:t>
            </a:r>
            <a:endParaRPr lang="ru-RU" sz="1200" dirty="0" smtClean="0"/>
          </a:p>
          <a:p>
            <a:pPr marL="228600" indent="-228600">
              <a:spcAft>
                <a:spcPts val="1200"/>
              </a:spcAft>
              <a:buAutoNum type="arabicPeriod"/>
            </a:pPr>
            <a:r>
              <a:rPr lang="ru-RU" sz="1200" dirty="0" smtClean="0"/>
              <a:t>Приемы </a:t>
            </a:r>
            <a:r>
              <a:rPr lang="ru-RU" sz="1200" dirty="0"/>
              <a:t>развития дикции (правильного, ясного произношения) диктуются особенностями литературного текста и сводятся к разъяснению смыслового значения слов. </a:t>
            </a:r>
            <a:r>
              <a:rPr lang="ru-RU" sz="1200" dirty="0" smtClean="0"/>
              <a:t>Ребенок </a:t>
            </a:r>
            <a:r>
              <a:rPr lang="ru-RU" sz="1200" dirty="0"/>
              <a:t>должен осмысленно произносить все слова, хорошо артикулируя. Здесь полезны приемы произнесения текста шепотом, в ритме песни и с фортепианным сопровождением, а также выразительное прочтение текста без музыки. Можно использовать прием </a:t>
            </a:r>
            <a:r>
              <a:rPr lang="ru-RU" sz="1200" dirty="0" smtClean="0"/>
              <a:t>подчеркивания.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77619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8864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Вокальные упражнения </a:t>
            </a:r>
            <a:endParaRPr lang="ru-RU" sz="20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836712"/>
            <a:ext cx="65527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Невокальные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упражнения на дыхание: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smtClean="0"/>
              <a:t>бег на улице,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/>
              <a:t> аэробная физкультура,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/>
              <a:t> дыхательные гимнастики А.Н. </a:t>
            </a:r>
            <a:r>
              <a:rPr lang="ru-RU" sz="1200" dirty="0" err="1" smtClean="0"/>
              <a:t>Стрельниковой</a:t>
            </a:r>
            <a:r>
              <a:rPr lang="ru-RU" sz="1200" dirty="0" smtClean="0"/>
              <a:t>  ,  К.П. </a:t>
            </a:r>
            <a:r>
              <a:rPr lang="ru-RU" sz="1200" dirty="0" err="1" smtClean="0"/>
              <a:t>Бутейко</a:t>
            </a:r>
            <a:r>
              <a:rPr lang="ru-RU" sz="1200" dirty="0" smtClean="0"/>
              <a:t>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/>
              <a:t> йоговские дыхательные практики и другие системы дыхательных упражнений.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3573016"/>
            <a:ext cx="655272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Вокальные упражнения на дыхание:</a:t>
            </a:r>
          </a:p>
          <a:p>
            <a:pPr algn="r">
              <a:buFont typeface="Arial" pitchFamily="34" charset="0"/>
              <a:buChar char="•"/>
            </a:pP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i="1" dirty="0" smtClean="0"/>
              <a:t>развитие «длинного дыхания», т.е. умения правильно брать и «экономить» дыхание (например, одна гамма поётся несколько раз на одном дыхании);</a:t>
            </a:r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Arial" pitchFamily="34" charset="0"/>
              <a:buChar char="•"/>
            </a:pPr>
            <a:r>
              <a:rPr lang="ru-RU" sz="1200" i="1" dirty="0" smtClean="0"/>
              <a:t> развитие  «короткого» дыхания, т.е. умения делать короткие маленькие вдохи в течение длительного времени, «перехватывать дыхание» на длинной музыкальной фразе; </a:t>
            </a:r>
          </a:p>
          <a:p>
            <a:pPr algn="r">
              <a:buFont typeface="Arial" pitchFamily="34" charset="0"/>
              <a:buChar char="•"/>
            </a:pPr>
            <a:r>
              <a:rPr lang="ru-RU" sz="1200" i="1" dirty="0" smtClean="0"/>
              <a:t> развитие диафрагмального дыхания, т.е. умения делать глубокий короткий вдох, на поднимая плеч;</a:t>
            </a:r>
          </a:p>
          <a:p>
            <a:pPr algn="r">
              <a:buFont typeface="Arial" pitchFamily="34" charset="0"/>
              <a:buChar char="•"/>
            </a:pPr>
            <a:r>
              <a:rPr lang="ru-RU" sz="1200" i="1" dirty="0" smtClean="0"/>
              <a:t> другие упражнения.</a:t>
            </a:r>
          </a:p>
        </p:txBody>
      </p:sp>
      <p:pic>
        <p:nvPicPr>
          <p:cNvPr id="4098" name="Picture 2" descr="C:\larIg\desktop\РАСПЕВКИ\muzikalnie-sposobnosti-det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052736"/>
            <a:ext cx="2880320" cy="17990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886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РАСПЕВКИ</a:t>
            </a:r>
            <a:endParaRPr lang="ru-RU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768" y="836712"/>
            <a:ext cx="4734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hlinkClick r:id="rId2" action="ppaction://hlinkfile"/>
              </a:rPr>
              <a:t>Упражнение 1. </a:t>
            </a:r>
            <a:r>
              <a:rPr lang="ru-RU" sz="1200" b="1" dirty="0"/>
              <a:t>Пение с закрытым ртом</a:t>
            </a:r>
            <a:r>
              <a:rPr lang="ru-RU" sz="1200" b="1" dirty="0" smtClean="0"/>
              <a:t>.</a:t>
            </a:r>
          </a:p>
          <a:p>
            <a:endParaRPr lang="ru-RU" sz="1200" dirty="0"/>
          </a:p>
          <a:p>
            <a:r>
              <a:rPr lang="ru-RU" sz="1200" dirty="0" smtClean="0"/>
              <a:t>Губы </a:t>
            </a:r>
            <a:r>
              <a:rPr lang="ru-RU" sz="1200" dirty="0"/>
              <a:t>должны быть сомкнуты, зубы разомкнуты, во рту   большой объем.  </a:t>
            </a:r>
            <a:r>
              <a:rPr lang="ru-RU" sz="1200" dirty="0" smtClean="0"/>
              <a:t>Сделать </a:t>
            </a:r>
            <a:r>
              <a:rPr lang="ru-RU" sz="1200" dirty="0"/>
              <a:t>вдох через нос и </a:t>
            </a:r>
            <a:r>
              <a:rPr lang="ru-RU" sz="1200" dirty="0" smtClean="0"/>
              <a:t>петь.</a:t>
            </a:r>
            <a:endParaRPr lang="ru-RU" sz="1200" dirty="0"/>
          </a:p>
          <a:p>
            <a:r>
              <a:rPr lang="ru-RU" sz="1200" dirty="0" smtClean="0"/>
              <a:t>Следить, </a:t>
            </a:r>
            <a:r>
              <a:rPr lang="ru-RU" sz="1200" dirty="0"/>
              <a:t>чтобы звук шел широко и свободно. В нем не должно быть звона, резкости и гнусавости. </a:t>
            </a:r>
            <a:r>
              <a:rPr lang="ru-RU" sz="1200" dirty="0" smtClean="0"/>
              <a:t>Исполнять </a:t>
            </a:r>
            <a:r>
              <a:rPr lang="ru-RU" sz="1200" dirty="0"/>
              <a:t>это упражнение только на самых удобных для </a:t>
            </a:r>
            <a:r>
              <a:rPr lang="ru-RU" sz="1200" dirty="0" smtClean="0"/>
              <a:t>ребёнка звуках </a:t>
            </a:r>
            <a:r>
              <a:rPr lang="ru-RU" sz="1200" dirty="0"/>
              <a:t>.</a:t>
            </a:r>
          </a:p>
          <a:p>
            <a:r>
              <a:rPr lang="ru-RU" sz="1200" dirty="0" smtClean="0"/>
              <a:t>Попросить ученика обратить </a:t>
            </a:r>
            <a:r>
              <a:rPr lang="ru-RU" sz="1200" dirty="0"/>
              <a:t>внимание на свои ощущения. </a:t>
            </a:r>
            <a:r>
              <a:rPr lang="ru-RU" sz="1200" dirty="0">
                <a:solidFill>
                  <a:prstClr val="black"/>
                </a:solidFill>
              </a:rPr>
              <a:t>Поинтересоваться у </a:t>
            </a:r>
            <a:r>
              <a:rPr lang="ru-RU" sz="1200" dirty="0" smtClean="0">
                <a:solidFill>
                  <a:prstClr val="black"/>
                </a:solidFill>
              </a:rPr>
              <a:t>ребёнка, г</a:t>
            </a:r>
            <a:r>
              <a:rPr lang="ru-RU" sz="1200" dirty="0" smtClean="0"/>
              <a:t>де он чувствует </a:t>
            </a:r>
            <a:r>
              <a:rPr lang="ru-RU" sz="1200" dirty="0"/>
              <a:t>вибрацию звука?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3789040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hlinkClick r:id="rId3" action="ppaction://hlinkfile"/>
              </a:rPr>
              <a:t>Упражнение 2.</a:t>
            </a:r>
            <a:r>
              <a:rPr lang="ru-RU" sz="1200" b="1" dirty="0"/>
              <a:t>  Мелодия в </a:t>
            </a:r>
            <a:r>
              <a:rPr lang="ru-RU" sz="1200" b="1" dirty="0" err="1"/>
              <a:t>поступенном</a:t>
            </a:r>
            <a:r>
              <a:rPr lang="ru-RU" sz="1200" b="1" dirty="0"/>
              <a:t> нисходящем движении, охватывающая три соседних звука</a:t>
            </a:r>
            <a:r>
              <a:rPr lang="ru-RU" sz="1200" b="1" dirty="0" smtClean="0"/>
              <a:t>.</a:t>
            </a:r>
          </a:p>
          <a:p>
            <a:pPr algn="r"/>
            <a:endParaRPr lang="ru-RU" sz="1200" dirty="0"/>
          </a:p>
          <a:p>
            <a:pPr algn="r"/>
            <a:r>
              <a:rPr lang="ru-RU" sz="1200" dirty="0" smtClean="0"/>
              <a:t>Петь </a:t>
            </a:r>
            <a:r>
              <a:rPr lang="ru-RU" sz="1200" dirty="0"/>
              <a:t>это упражнение на  гласный звук  “ю”, на слоги “</a:t>
            </a:r>
            <a:r>
              <a:rPr lang="ru-RU" sz="1200" dirty="0" err="1"/>
              <a:t>лю-лю-лю</a:t>
            </a:r>
            <a:r>
              <a:rPr lang="ru-RU" sz="1200" dirty="0"/>
              <a:t>”,  “</a:t>
            </a:r>
            <a:r>
              <a:rPr lang="ru-RU" sz="1200" dirty="0" err="1"/>
              <a:t>ма</a:t>
            </a:r>
            <a:r>
              <a:rPr lang="ru-RU" sz="1200" dirty="0"/>
              <a:t>-а-а”. </a:t>
            </a:r>
            <a:endParaRPr lang="ru-RU" sz="1200" dirty="0" smtClean="0"/>
          </a:p>
          <a:p>
            <a:pPr algn="r"/>
            <a:r>
              <a:rPr lang="ru-RU" sz="1200" dirty="0" smtClean="0"/>
              <a:t>Следите</a:t>
            </a:r>
            <a:r>
              <a:rPr lang="ru-RU" sz="1200" dirty="0"/>
              <a:t>, чтобы гласный “А” исполнялся округло как “О”.  То есть, </a:t>
            </a:r>
            <a:r>
              <a:rPr lang="ru-RU" sz="1200" dirty="0" smtClean="0"/>
              <a:t>петь </a:t>
            </a:r>
            <a:r>
              <a:rPr lang="ru-RU" sz="1200" dirty="0"/>
              <a:t>“</a:t>
            </a:r>
            <a:r>
              <a:rPr lang="ru-RU" sz="1200" dirty="0" err="1"/>
              <a:t>ма</a:t>
            </a:r>
            <a:r>
              <a:rPr lang="ru-RU" sz="1200" dirty="0"/>
              <a:t>-а-а”, а думайте в это время “</a:t>
            </a:r>
            <a:r>
              <a:rPr lang="ru-RU" sz="1200" dirty="0" err="1"/>
              <a:t>мо</a:t>
            </a:r>
            <a:r>
              <a:rPr lang="ru-RU" sz="1200" dirty="0"/>
              <a:t>-о-о”.</a:t>
            </a:r>
          </a:p>
        </p:txBody>
      </p:sp>
    </p:spTree>
    <p:extLst>
      <p:ext uri="{BB962C8B-B14F-4D97-AF65-F5344CB8AC3E}">
        <p14:creationId xmlns:p14="http://schemas.microsoft.com/office/powerpoint/2010/main" xmlns="" val="291805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886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РАСПЕВКИ</a:t>
            </a:r>
            <a:endParaRPr lang="ru-RU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3960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hlinkClick r:id="rId2" action="ppaction://hlinkfile"/>
              </a:rPr>
              <a:t>Упражнение 3. </a:t>
            </a:r>
            <a:endParaRPr lang="ru-RU" sz="1400" b="1" dirty="0" smtClean="0"/>
          </a:p>
          <a:p>
            <a:endParaRPr lang="ru-RU" sz="1400" b="1" dirty="0" smtClean="0"/>
          </a:p>
          <a:p>
            <a:pPr>
              <a:lnSpc>
                <a:spcPct val="150000"/>
              </a:lnSpc>
            </a:pPr>
            <a:r>
              <a:rPr lang="ru-RU" sz="1400" dirty="0" smtClean="0"/>
              <a:t>Мелодия </a:t>
            </a:r>
            <a:r>
              <a:rPr lang="ru-RU" sz="1400" dirty="0"/>
              <a:t>на трех соседних звуках.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Исполнять </a:t>
            </a:r>
            <a:r>
              <a:rPr lang="ru-RU" sz="1400" dirty="0"/>
              <a:t>упражнение на слог “</a:t>
            </a:r>
            <a:r>
              <a:rPr lang="ru-RU" sz="1400" dirty="0" err="1"/>
              <a:t>лю</a:t>
            </a:r>
            <a:r>
              <a:rPr lang="ru-RU" sz="1400" dirty="0" smtClean="0"/>
              <a:t>”.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3933056"/>
            <a:ext cx="5616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hlinkClick r:id="rId3" action="ppaction://hlinkfile"/>
              </a:rPr>
              <a:t>Упражнение 4.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pPr algn="r"/>
            <a:endParaRPr lang="ru-RU" sz="1400" b="1" dirty="0" smtClean="0"/>
          </a:p>
          <a:p>
            <a:pPr algn="r">
              <a:lnSpc>
                <a:spcPct val="150000"/>
              </a:lnSpc>
            </a:pPr>
            <a:r>
              <a:rPr lang="ru-RU" sz="1400" dirty="0" smtClean="0"/>
              <a:t>Мелодия </a:t>
            </a:r>
            <a:r>
              <a:rPr lang="ru-RU" sz="1400" dirty="0"/>
              <a:t>в нисходящем движении. Пять соседних звуков.</a:t>
            </a:r>
          </a:p>
          <a:p>
            <a:pPr algn="r">
              <a:lnSpc>
                <a:spcPct val="150000"/>
              </a:lnSpc>
            </a:pPr>
            <a:r>
              <a:rPr lang="ru-RU" sz="1400" dirty="0"/>
              <a:t>Пойте упражнения на слоги “</a:t>
            </a:r>
            <a:r>
              <a:rPr lang="ru-RU" sz="1400" dirty="0" err="1"/>
              <a:t>лю</a:t>
            </a:r>
            <a:r>
              <a:rPr lang="ru-RU" sz="1400" dirty="0"/>
              <a:t>”, “</a:t>
            </a:r>
            <a:r>
              <a:rPr lang="ru-RU" sz="1400" dirty="0" err="1"/>
              <a:t>уа</a:t>
            </a:r>
            <a:r>
              <a:rPr lang="ru-RU" sz="1400" dirty="0"/>
              <a:t>”, “май”.</a:t>
            </a:r>
          </a:p>
        </p:txBody>
      </p:sp>
    </p:spTree>
    <p:extLst>
      <p:ext uri="{BB962C8B-B14F-4D97-AF65-F5344CB8AC3E}">
        <p14:creationId xmlns:p14="http://schemas.microsoft.com/office/powerpoint/2010/main" xmlns="" val="260335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544" y="169928"/>
            <a:ext cx="6552728" cy="1196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Разучивание песни «Лесной олень»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к/ф «Ох, уж эта Настя»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</a:t>
            </a:r>
            <a:r>
              <a:rPr lang="ru-RU" sz="160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Ю.Энтина</a:t>
            </a:r>
            <a:r>
              <a:rPr lang="ru-RU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музыка Е. </a:t>
            </a:r>
            <a:r>
              <a:rPr lang="ru-RU" sz="160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Крылатова</a:t>
            </a:r>
            <a:r>
              <a:rPr lang="ru-RU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1778" y="4797152"/>
            <a:ext cx="4349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Аида Ведищева исполняет песню «Лесной олень»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669" y="19888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1. Прослушивание песни в оригинальном исполнении</a:t>
            </a:r>
            <a:endParaRPr lang="ru-RU" dirty="0"/>
          </a:p>
        </p:txBody>
      </p:sp>
      <p:pic>
        <p:nvPicPr>
          <p:cNvPr id="7170" name="Picture 2" descr="C:\Users\ultra\Pictures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497944" cy="26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24129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Пение песни вместе                    с артисткой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428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93257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музыкальной фразой</a:t>
            </a:r>
          </a:p>
        </p:txBody>
      </p:sp>
      <p:pic>
        <p:nvPicPr>
          <p:cNvPr id="6" name="Рисунок 5" descr="Лесной олень ноты песни">
            <a:hlinkClick r:id="rId2"/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75"/>
                    </a14:imgEffect>
                    <a14:imgEffect>
                      <a14:saturation sat="3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299"/>
          <a:stretch/>
        </p:blipFill>
        <p:spPr bwMode="auto">
          <a:xfrm>
            <a:off x="395536" y="829303"/>
            <a:ext cx="3816424" cy="25276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79512" y="4509120"/>
            <a:ext cx="87849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4221088"/>
            <a:ext cx="87849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9512" y="4797152"/>
            <a:ext cx="87849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9512" y="5085184"/>
            <a:ext cx="87849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3933056"/>
            <a:ext cx="87849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79512" y="5373216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91952" y="5373216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59632" y="5373216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62809" y="5373216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26" idx="6"/>
          </p:cNvCxnSpPr>
          <p:nvPr/>
        </p:nvCxnSpPr>
        <p:spPr>
          <a:xfrm>
            <a:off x="2502997" y="5497267"/>
            <a:ext cx="3240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15516" y="5373216"/>
            <a:ext cx="288032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39001" y="5389255"/>
            <a:ext cx="288032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907704" y="5389255"/>
            <a:ext cx="288032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315354" y="5387029"/>
            <a:ext cx="288032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91952" y="5387029"/>
            <a:ext cx="288032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644008" y="5085183"/>
            <a:ext cx="432048" cy="304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175956" y="5276791"/>
            <a:ext cx="288032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527884" y="5379626"/>
            <a:ext cx="288032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59832" y="4977172"/>
            <a:ext cx="288032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491880" y="5373216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502997" y="5373216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139952" y="5373216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8370332" y="5082495"/>
            <a:ext cx="288032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79499"/>
            <a:ext cx="219074" cy="16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9036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660" y="4971794"/>
            <a:ext cx="292100" cy="22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79499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077" y="4979499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3030" y="4979499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4574412" y="3943090"/>
            <a:ext cx="0" cy="11521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644" y="5095218"/>
            <a:ext cx="2190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49403"/>
            <a:ext cx="365125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8464" y="4904118"/>
            <a:ext cx="395536" cy="29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6063" y="5268503"/>
            <a:ext cx="2857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613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07704" y="116632"/>
            <a:ext cx="640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Роль слуха в восприятии окружающего мира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204864"/>
            <a:ext cx="597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Жизнь человека, его деятельность требуют постоянной ориентировки в окружающем мире, которая зависит от работы органов чувств человека - анализаторов. Большую часть информации (93 %) люди получают с помощью зрительного анализатора, оставшиеся 7 % – через слух, обоняние, осязание и др.                          При восприятии окружающего слух во многом дополняет зрение в процессе познания внешнего мира и является ведущим в восприятии речи и музыки.</a:t>
            </a:r>
            <a:endParaRPr lang="ru-RU" dirty="0"/>
          </a:p>
        </p:txBody>
      </p:sp>
      <p:pic>
        <p:nvPicPr>
          <p:cNvPr id="2051" name="Picture 3" descr="C:\larIg\desktop\Л.И.К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20688"/>
            <a:ext cx="3007221" cy="299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ной олень ноты песни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515" b="19445"/>
          <a:stretch/>
        </p:blipFill>
        <p:spPr bwMode="auto">
          <a:xfrm>
            <a:off x="611560" y="404664"/>
            <a:ext cx="5715000" cy="197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3" y="3419475"/>
            <a:ext cx="8791575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2812" y="3789040"/>
            <a:ext cx="87849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2" y="4149080"/>
            <a:ext cx="87849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2812" y="4941168"/>
            <a:ext cx="87849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2812" y="4509120"/>
            <a:ext cx="87849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12" y="4831630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74" y="4830928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822451"/>
            <a:ext cx="648072" cy="48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010" y="4289580"/>
            <a:ext cx="456902" cy="3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892" y="4618657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99582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74336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74053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16415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31630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0510" y="3909573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09574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741794"/>
            <a:ext cx="438151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08505"/>
            <a:ext cx="432048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695" y="4632257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37732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3923928" y="3443288"/>
            <a:ext cx="0" cy="149788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90498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818" y="3909572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7380312" y="3428072"/>
            <a:ext cx="0" cy="149788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677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Самостоятельное вокальное пение</a:t>
            </a:r>
            <a:endParaRPr lang="ru-RU" sz="2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28498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Медведева Катя, 5 класс исполняет песню «Лесной олень»</a:t>
            </a:r>
            <a:endParaRPr lang="ru-RU" dirty="0"/>
          </a:p>
        </p:txBody>
      </p:sp>
      <p:pic>
        <p:nvPicPr>
          <p:cNvPr id="3074" name="Picture 2" descr="C:\larIg\Школьные ФОТО\Медведева Катюша\DSCN0696.JPG"/>
          <p:cNvPicPr>
            <a:picLocks noChangeAspect="1" noChangeArrowheads="1"/>
          </p:cNvPicPr>
          <p:nvPr/>
        </p:nvPicPr>
        <p:blipFill>
          <a:blip r:embed="rId3" cstate="print"/>
          <a:srcRect l="22224" t="16933" r="36503" b="43558"/>
          <a:stretch>
            <a:fillRect/>
          </a:stretch>
        </p:blipFill>
        <p:spPr bwMode="auto">
          <a:xfrm>
            <a:off x="5076056" y="1412776"/>
            <a:ext cx="3312368" cy="23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964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6064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Коллективное пение</a:t>
            </a:r>
            <a:endParaRPr lang="ru-RU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90872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празднике «Прощание с начальной школой» </a:t>
            </a:r>
            <a:endParaRPr lang="ru-RU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58112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Выпускники и родители 5 класса исполняют песню «Посвящение учителю»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L:\фото интернат с флешки Кати Медведевой\школьный фотоаппарат\IMG_0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86745"/>
            <a:ext cx="4166953" cy="3125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фото интернат с флешки Кати Медведевой\школьный фотоаппарат\IMG_00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033" y="1686745"/>
            <a:ext cx="3193343" cy="2395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98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927" y="116632"/>
            <a:ext cx="87849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вокальному пению                                                             </a:t>
            </a:r>
            <a:r>
              <a:rPr lang="ru-RU" sz="1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одна из форм организации внеурочной деятельности школьников</a:t>
            </a:r>
            <a:endParaRPr lang="ru-RU" sz="1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276872"/>
            <a:ext cx="3456384" cy="236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музыкального воспитания в детском саду: </a:t>
            </a:r>
            <a:r>
              <a:rPr lang="ru-RU" sz="1200" b="1" i="1" dirty="0"/>
              <a:t>«</a:t>
            </a:r>
            <a:r>
              <a:rPr lang="ru-RU" sz="1200" b="1" i="1" dirty="0" err="1"/>
              <a:t>Дошк</a:t>
            </a:r>
            <a:r>
              <a:rPr lang="ru-RU" sz="1200" b="1" i="1" dirty="0"/>
              <a:t>. воспитание»/ Н.А. Ветлугина, И.Л. Дзержинская, Л.Н. Комиссарова и др.; Под ред. Н.А. Ветлугиной. – 3-е изд., </a:t>
            </a:r>
            <a:r>
              <a:rPr lang="ru-RU" sz="1200" b="1" i="1" dirty="0" err="1"/>
              <a:t>испр</a:t>
            </a:r>
            <a:r>
              <a:rPr lang="ru-RU" sz="1200" b="1" i="1" dirty="0"/>
              <a:t>. и доп. – М.: Просвещение, 1989. – 270 с.: нот.</a:t>
            </a:r>
          </a:p>
        </p:txBody>
      </p:sp>
      <p:pic>
        <p:nvPicPr>
          <p:cNvPr id="10246" name="Picture 6" descr="C:\Users\ultra\Pictures\10003457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5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9"/>
          <a:stretch/>
        </p:blipFill>
        <p:spPr bwMode="auto">
          <a:xfrm>
            <a:off x="5780360" y="2807406"/>
            <a:ext cx="1584176" cy="267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ultra\Pictures\396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1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26704"/>
            <a:ext cx="1554591" cy="24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340768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«Обучение вокальному пению» может быть составлена на основе методического пособия для музыкальных работников детского сада</a:t>
            </a:r>
            <a:endParaRPr lang="ru-RU" sz="1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95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6632"/>
            <a:ext cx="8640960" cy="82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«Художественное слово»</a:t>
            </a:r>
          </a:p>
          <a:p>
            <a:pPr lvl="0"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из форм организации внеурочной деятельности школьников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2687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Обучение школьников с нарушениями слуха декламации </a:t>
            </a:r>
            <a:r>
              <a:rPr lang="ru-RU" i="1" dirty="0">
                <a:solidFill>
                  <a:srgbClr val="000000"/>
                </a:solidFill>
              </a:rPr>
              <a:t>стихов и </a:t>
            </a:r>
            <a:r>
              <a:rPr lang="ru-RU" i="1" dirty="0" smtClean="0">
                <a:solidFill>
                  <a:srgbClr val="000000"/>
                </a:solidFill>
              </a:rPr>
              <a:t>прозы способствует: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060848"/>
            <a:ext cx="4899122" cy="295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i="1" dirty="0" smtClean="0"/>
              <a:t>более глубокому пониманию содержания литературного произведения;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i="1" dirty="0" smtClean="0"/>
              <a:t>внимательному и чуткому отношению к языку, пониманию его художественно-выразительных средств;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i="1" dirty="0" smtClean="0"/>
              <a:t>более прочному усвоению программного материала по русскому языку, особенно относящегося к разделу «Синтаксис и пунктуация»</a:t>
            </a:r>
            <a:endParaRPr lang="ru-RU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183560" y="494116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>
                <a:hlinkClick r:id="rId2" action="ppaction://hlinkfile"/>
              </a:rPr>
              <a:t>Ахтямов</a:t>
            </a:r>
            <a:r>
              <a:rPr lang="ru-RU" sz="1400" i="1" dirty="0" smtClean="0">
                <a:hlinkClick r:id="rId2" action="ppaction://hlinkfile"/>
              </a:rPr>
              <a:t> Эльдар, 5 класс</a:t>
            </a:r>
          </a:p>
          <a:p>
            <a:pPr algn="ctr"/>
            <a:r>
              <a:rPr lang="ru-RU" sz="1400" i="1" dirty="0" smtClean="0">
                <a:hlinkClick r:id="rId2" action="ppaction://hlinkfile"/>
              </a:rPr>
              <a:t>Л. Протасов  «</a:t>
            </a:r>
            <a:r>
              <a:rPr lang="ru-RU" sz="1400" i="1" dirty="0" err="1" smtClean="0">
                <a:hlinkClick r:id="rId2" action="ppaction://hlinkfile"/>
              </a:rPr>
              <a:t>Россиюшка</a:t>
            </a:r>
            <a:r>
              <a:rPr lang="ru-RU" sz="1400" i="1" dirty="0" smtClean="0">
                <a:hlinkClick r:id="rId2" action="ppaction://hlinkfile"/>
              </a:rPr>
              <a:t>» </a:t>
            </a:r>
            <a:endParaRPr lang="ru-RU" sz="1400" i="1" dirty="0"/>
          </a:p>
        </p:txBody>
      </p:sp>
      <p:pic>
        <p:nvPicPr>
          <p:cNvPr id="5126" name="Picture 6" descr="C:\larIg\desktop\РАСПЕВКИ\Фото0237.jpg"/>
          <p:cNvPicPr>
            <a:picLocks noChangeAspect="1" noChangeArrowheads="1"/>
          </p:cNvPicPr>
          <p:nvPr/>
        </p:nvPicPr>
        <p:blipFill>
          <a:blip r:embed="rId3" cstate="print"/>
          <a:srcRect l="52919" t="26310" r="20174" b="23463"/>
          <a:stretch>
            <a:fillRect/>
          </a:stretch>
        </p:blipFill>
        <p:spPr bwMode="auto">
          <a:xfrm>
            <a:off x="6012160" y="1844824"/>
            <a:ext cx="216024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245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060848"/>
            <a:ext cx="68407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 ВНИМАНИЕ</a:t>
            </a:r>
            <a:endParaRPr lang="ru-RU" sz="3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73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larIg\desktop\Л.И.К\images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429000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836712"/>
            <a:ext cx="468052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400" dirty="0" smtClean="0"/>
              <a:t>● способствует более полной предметности восприятия и его целостности;</a:t>
            </a:r>
          </a:p>
          <a:p>
            <a:pPr>
              <a:spcAft>
                <a:spcPts val="1800"/>
              </a:spcAft>
            </a:pPr>
            <a:r>
              <a:rPr lang="ru-RU" sz="1400" dirty="0" smtClean="0"/>
              <a:t>● обеспечивает условия наиболее адекватного поведения в окружающем мире; </a:t>
            </a:r>
          </a:p>
          <a:p>
            <a:pPr>
              <a:spcAft>
                <a:spcPts val="1800"/>
              </a:spcAft>
            </a:pPr>
            <a:r>
              <a:rPr lang="ru-RU" sz="1400" dirty="0" smtClean="0"/>
              <a:t>● дает возможность определить место возникновения звука в окружающей среде, направление движения источника звука, расстояние до него; </a:t>
            </a:r>
          </a:p>
          <a:p>
            <a:pPr>
              <a:spcAft>
                <a:spcPts val="1800"/>
              </a:spcAft>
            </a:pPr>
            <a:r>
              <a:rPr lang="ru-RU" sz="1400" dirty="0" smtClean="0"/>
              <a:t>● способствует определению свойства предмета по его звучанию;</a:t>
            </a:r>
          </a:p>
          <a:p>
            <a:pPr>
              <a:spcAft>
                <a:spcPts val="1800"/>
              </a:spcAft>
            </a:pPr>
            <a:r>
              <a:rPr lang="ru-RU" sz="1400" dirty="0" smtClean="0"/>
              <a:t>● обеспечивает моделирование ситуации на основе услышанных звуков;</a:t>
            </a:r>
          </a:p>
          <a:p>
            <a:pPr>
              <a:spcAft>
                <a:spcPts val="1800"/>
              </a:spcAft>
            </a:pPr>
            <a:r>
              <a:rPr lang="ru-RU" sz="1400" dirty="0" smtClean="0"/>
              <a:t>● дает возможность воспринимать и понимать речь, контролировать собственную речь.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88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слуха в восприятии окружающего мира:</a:t>
            </a:r>
          </a:p>
        </p:txBody>
      </p:sp>
      <p:pic>
        <p:nvPicPr>
          <p:cNvPr id="1025" name="Picture 1" descr="C:\larIg\desktop\Л.И.К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92696"/>
            <a:ext cx="3024336" cy="167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larIg\desktop\Л.И.К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060848"/>
            <a:ext cx="1800969" cy="2718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По данным детского </a:t>
            </a:r>
            <a:r>
              <a:rPr lang="ru-RU" sz="1600" b="1" dirty="0" err="1" smtClean="0"/>
              <a:t>сурдологического</a:t>
            </a:r>
            <a:r>
              <a:rPr lang="ru-RU" sz="1600" b="1" dirty="0" smtClean="0"/>
              <a:t> центра г. Москвы:</a:t>
            </a:r>
          </a:p>
          <a:p>
            <a:r>
              <a:rPr lang="ru-RU" sz="1600" dirty="0" smtClean="0"/>
              <a:t>● 15 из 1000 новорождённых имеют проблемы со слухом; </a:t>
            </a:r>
          </a:p>
          <a:p>
            <a:r>
              <a:rPr lang="ru-RU" sz="1600" dirty="0" smtClean="0"/>
              <a:t>● 15% детей в возрасте от 6 до 19 лет имеют заметную потерю слуха, по крайней мере на одном ухе; </a:t>
            </a:r>
          </a:p>
          <a:p>
            <a:r>
              <a:rPr lang="ru-RU" sz="1600" dirty="0" smtClean="0"/>
              <a:t>● 90% слабослышащих детей появляются у родителей с нормальным слухом.                                                               </a:t>
            </a:r>
            <a:r>
              <a:rPr lang="ru-RU" sz="1600" b="1" dirty="0" smtClean="0"/>
              <a:t>По данным ВОЗ:</a:t>
            </a:r>
          </a:p>
          <a:p>
            <a:r>
              <a:rPr lang="ru-RU" sz="1600" dirty="0" smtClean="0"/>
              <a:t>●У 14% лиц в возрасте от 45 до 64 лет и у 30% лиц старше 65 лет имеются нарушения слуха. </a:t>
            </a:r>
          </a:p>
          <a:p>
            <a:r>
              <a:rPr lang="ru-RU" sz="1600" dirty="0" smtClean="0"/>
              <a:t>●К 2020 году более 30% всей популяции земного шара будут иметь нарушения слуха.</a:t>
            </a:r>
            <a:endParaRPr lang="ru-RU" sz="1600" dirty="0"/>
          </a:p>
        </p:txBody>
      </p:sp>
      <p:pic>
        <p:nvPicPr>
          <p:cNvPr id="16386" name="Picture 2" descr="C:\larIg\desktop\Л.И.К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333452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larIg\desktop\Л.И.К\images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12976"/>
            <a:ext cx="3237887" cy="2194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7824" y="620688"/>
            <a:ext cx="6156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smtClean="0"/>
              <a:t>Звук возникает в результате колебаний каких-либо предметов с определенной частотой, которые распространяются в различных средах в виде волн. Передачу колебаний через частицы среды называют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волной</a:t>
            </a:r>
            <a:r>
              <a:rPr lang="ru-RU" sz="1300" dirty="0" smtClean="0"/>
              <a:t>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11663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 о звуках</a:t>
            </a:r>
          </a:p>
          <a:p>
            <a:endParaRPr lang="ru-RU" dirty="0"/>
          </a:p>
        </p:txBody>
      </p:sp>
      <p:pic>
        <p:nvPicPr>
          <p:cNvPr id="18436" name="Picture 4" descr="C:\larIg\desktop\Л.И.К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620688"/>
            <a:ext cx="2520280" cy="173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5" descr="C:\larIg\desktop\Л.И.К\images (24).jpg"/>
          <p:cNvPicPr>
            <a:picLocks noChangeAspect="1" noChangeArrowheads="1"/>
          </p:cNvPicPr>
          <p:nvPr/>
        </p:nvPicPr>
        <p:blipFill>
          <a:blip r:embed="rId3" cstate="print">
            <a:lum bright="-36000" contrast="50000"/>
          </a:blip>
          <a:srcRect l="4530" b="11758"/>
          <a:stretch>
            <a:fillRect/>
          </a:stretch>
        </p:blipFill>
        <p:spPr bwMode="auto">
          <a:xfrm>
            <a:off x="4860032" y="3933056"/>
            <a:ext cx="4138769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735288" y="1556792"/>
            <a:ext cx="64087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smtClean="0"/>
              <a:t>Звуковые волны обладают двумя переменными физическими параметрами: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частотой</a:t>
            </a:r>
            <a:r>
              <a:rPr lang="ru-RU" sz="1300" dirty="0" smtClean="0"/>
              <a:t> и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интенсивностью</a:t>
            </a:r>
            <a:r>
              <a:rPr lang="ru-RU" sz="1300" dirty="0" smtClean="0"/>
              <a:t>.</a:t>
            </a:r>
          </a:p>
          <a:p>
            <a:pPr algn="r"/>
            <a:r>
              <a:rPr lang="ru-RU" sz="1300" dirty="0" smtClean="0"/>
              <a:t>Частота звука выражается в количестве колебаний в секунду                  (1 колебание в секунду – 1 герц (Гц).                                        Человеческое ухо способно воспринимать звук в диапазоне от 20 Гц до 20 000 Гц. Основными частотами, при помощи которых люди общаются, используя речь, являются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500–4000 Гц – зона речевых част</a:t>
            </a:r>
            <a:r>
              <a:rPr lang="ru-RU" sz="1300" dirty="0" smtClean="0"/>
              <a:t>от.</a:t>
            </a:r>
            <a:endParaRPr lang="ru-RU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212976"/>
            <a:ext cx="471601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 Субъективным признаком частоты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звука</a:t>
            </a:r>
            <a:r>
              <a:rPr lang="ru-RU" sz="1300" dirty="0" smtClean="0"/>
              <a:t> является его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</a:t>
            </a:r>
            <a:r>
              <a:rPr lang="ru-RU" sz="1300" dirty="0" smtClean="0"/>
              <a:t>. Чем больше частота звука, тем более высоким он воспринимается человеком.</a:t>
            </a:r>
          </a:p>
          <a:p>
            <a:r>
              <a:rPr lang="ru-RU" sz="1300" dirty="0" smtClean="0"/>
              <a:t>Сила (интенсивность) звука определяет поток звуковой энергии, который проходит каждую секунду через квадратный сантиметр условной плоскости, расположенной перпендикулярно направлению распространения волны.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способен воспринимать</a:t>
            </a:r>
            <a:r>
              <a:rPr lang="ru-RU" sz="1300" dirty="0" smtClean="0"/>
              <a:t> только те звуковые волны, у которых сила звука не выходит за границы определенного диапазона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7–10 дБ до 130 дБ</a:t>
            </a:r>
            <a:endParaRPr lang="ru-RU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627784" y="116632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Строение слуховой системы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4868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Слуховая система состоит из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периферического</a:t>
            </a:r>
            <a:r>
              <a:rPr lang="ru-RU" sz="1400" dirty="0" smtClean="0"/>
              <a:t> и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центрального</a:t>
            </a:r>
            <a:r>
              <a:rPr lang="ru-RU" sz="1400" dirty="0" smtClean="0"/>
              <a:t> отделов.                      Периферический отдел включает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наружное, среднее и внутреннее ухо.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54360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периферического отдела:</a:t>
            </a:r>
          </a:p>
          <a:p>
            <a:pPr>
              <a:spcAft>
                <a:spcPts val="1200"/>
              </a:spcAft>
            </a:pPr>
            <a:r>
              <a:rPr lang="ru-RU" sz="1400" dirty="0" smtClean="0"/>
              <a:t> ●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защитная</a:t>
            </a:r>
            <a:r>
              <a:rPr lang="ru-RU" sz="1400" dirty="0" smtClean="0"/>
              <a:t> функция; </a:t>
            </a:r>
          </a:p>
          <a:p>
            <a:pPr>
              <a:spcAft>
                <a:spcPts val="1200"/>
              </a:spcAft>
            </a:pPr>
            <a:r>
              <a:rPr lang="ru-RU" sz="1400" dirty="0" smtClean="0"/>
              <a:t> ●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и передача </a:t>
            </a:r>
            <a:r>
              <a:rPr lang="ru-RU" sz="1400" dirty="0" smtClean="0"/>
              <a:t>звуковых колебаний; </a:t>
            </a:r>
          </a:p>
          <a:p>
            <a:pPr>
              <a:spcAft>
                <a:spcPts val="1200"/>
              </a:spcAft>
            </a:pPr>
            <a:r>
              <a:rPr lang="ru-RU" sz="1400" dirty="0" smtClean="0"/>
              <a:t> ●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 механических </a:t>
            </a:r>
            <a:r>
              <a:rPr lang="ru-RU" sz="1400" dirty="0" smtClean="0"/>
              <a:t>колебаний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электричес</a:t>
            </a:r>
            <a:r>
              <a:rPr lang="ru-RU" sz="1400" dirty="0" smtClean="0"/>
              <a:t>кие импульсы;</a:t>
            </a:r>
          </a:p>
          <a:p>
            <a:pPr>
              <a:spcAft>
                <a:spcPts val="1200"/>
              </a:spcAft>
            </a:pPr>
            <a:r>
              <a:rPr lang="ru-RU" sz="1400" dirty="0" smtClean="0"/>
              <a:t> ●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</a:t>
            </a:r>
            <a:r>
              <a:rPr lang="ru-RU" sz="1400" dirty="0" smtClean="0"/>
              <a:t> электрических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импульсов</a:t>
            </a:r>
            <a:r>
              <a:rPr lang="ru-RU" sz="1400" dirty="0" smtClean="0"/>
              <a:t> в слуховые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мозга.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C:\larIg\Мои документы\ЭЛЬДАР\image from osob_det_s_nar_sl-5.bmp"/>
          <p:cNvPicPr/>
          <p:nvPr/>
        </p:nvPicPr>
        <p:blipFill>
          <a:blip r:embed="rId2" cstate="print">
            <a:lum bright="-38000" contrast="46000"/>
          </a:blip>
          <a:srcRect/>
          <a:stretch>
            <a:fillRect/>
          </a:stretch>
        </p:blipFill>
        <p:spPr bwMode="auto">
          <a:xfrm>
            <a:off x="467544" y="3501008"/>
            <a:ext cx="2301968" cy="196464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larIg\Мои документы\ЭЛЬДАР\image from osob_det_s_nar_sl-5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8884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31840" y="3645024"/>
            <a:ext cx="56886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Центральный отдел представлен подкорковыми и корковыми 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слуховыми центрами.                                                                                            Функции центрального отдела: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●анализ;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●запоминание;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●хранение;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●интерпретация звуковой и речевой информации.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слуха </a:t>
            </a:r>
            <a:r>
              <a:rPr lang="ru-RU" sz="1200" dirty="0" smtClean="0"/>
              <a:t>—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(глухота) </a:t>
            </a:r>
            <a:r>
              <a:rPr lang="ru-RU" sz="1200" dirty="0" smtClean="0"/>
              <a:t>или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частичное (тугоухость) </a:t>
            </a:r>
            <a:r>
              <a:rPr lang="ru-RU" sz="1200" dirty="0" smtClean="0"/>
              <a:t>снижение способности обнаруживать и понимать неречевые и речевые звуки.</a:t>
            </a:r>
          </a:p>
          <a:p>
            <a:endParaRPr lang="ru-RU" sz="1200" dirty="0" smtClean="0"/>
          </a:p>
          <a:p>
            <a:r>
              <a:rPr lang="ru-RU" sz="1200" dirty="0" smtClean="0"/>
              <a:t>Звуковой сигнал будет услышан и распознан при наличии следующих составляющих:</a:t>
            </a:r>
          </a:p>
          <a:p>
            <a:r>
              <a:rPr lang="ru-RU" sz="1200" dirty="0" smtClean="0"/>
              <a:t>● звук передается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внутреннему уху;</a:t>
            </a:r>
          </a:p>
          <a:p>
            <a:r>
              <a:rPr lang="ru-RU" sz="1200" dirty="0" smtClean="0"/>
              <a:t>● звук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преобразовывается в электрические импульсы</a:t>
            </a:r>
            <a:r>
              <a:rPr lang="ru-RU" sz="1200" dirty="0" smtClean="0"/>
              <a:t>, которые проходят далее;</a:t>
            </a:r>
          </a:p>
          <a:p>
            <a:r>
              <a:rPr lang="ru-RU" sz="1200" dirty="0" smtClean="0"/>
              <a:t>● сигнал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обрабатывается на уровне центральной нервной системы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Нейро-сенсорная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тугоухость </a:t>
            </a:r>
            <a:r>
              <a:rPr lang="ru-RU" sz="1200" dirty="0" smtClean="0"/>
              <a:t>–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преобразования механических колебаний в электрические импульсы во внутреннем ухе</a:t>
            </a:r>
            <a:r>
              <a:rPr lang="ru-RU" sz="1200" dirty="0" smtClean="0"/>
              <a:t> (звуковосприятия),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стойкое и необратимое поражение слуховых рецепторов</a:t>
            </a:r>
            <a:r>
              <a:rPr lang="ru-RU" sz="1200" dirty="0" smtClean="0"/>
              <a:t> (слуховых волосковых клеток)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улитке </a:t>
            </a:r>
            <a:r>
              <a:rPr lang="ru-RU" sz="1200" dirty="0" smtClean="0"/>
              <a:t>(</a:t>
            </a:r>
            <a:r>
              <a:rPr lang="ru-RU" sz="1200" dirty="0" err="1" smtClean="0"/>
              <a:t>кохлеа</a:t>
            </a:r>
            <a:r>
              <a:rPr lang="ru-RU" sz="1200" dirty="0" smtClean="0"/>
              <a:t>). </a:t>
            </a:r>
          </a:p>
          <a:p>
            <a:endParaRPr lang="ru-RU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11960" y="2636912"/>
            <a:ext cx="47525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Слуховое восприятие </a:t>
            </a:r>
            <a:r>
              <a:rPr lang="ru-RU" sz="1200" dirty="0" smtClean="0"/>
              <a:t>при </a:t>
            </a:r>
            <a:r>
              <a:rPr lang="ru-RU" sz="1200" dirty="0" err="1" smtClean="0"/>
              <a:t>нейро-сенсорной</a:t>
            </a:r>
            <a:r>
              <a:rPr lang="ru-RU" sz="1200" dirty="0" smtClean="0"/>
              <a:t> тугоухости </a:t>
            </a:r>
            <a:r>
              <a:rPr lang="ru-RU" sz="1200" b="1" i="1" dirty="0" smtClean="0"/>
              <a:t>нарушено</a:t>
            </a:r>
            <a:r>
              <a:rPr lang="ru-RU" sz="1200" b="1" dirty="0" smtClean="0"/>
              <a:t> </a:t>
            </a:r>
            <a:r>
              <a:rPr lang="ru-RU" sz="1200" dirty="0" smtClean="0"/>
              <a:t>по нескольким показателям:                                 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</a:t>
            </a:r>
            <a:r>
              <a:rPr lang="ru-RU" sz="1200" dirty="0" smtClean="0"/>
              <a:t> воспринимаются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тише</a:t>
            </a:r>
            <a:r>
              <a:rPr lang="ru-RU" sz="1200" dirty="0" smtClean="0"/>
              <a:t>;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речи затруднено</a:t>
            </a:r>
            <a:r>
              <a:rPr lang="ru-RU" sz="1200" dirty="0" smtClean="0"/>
              <a:t>, особенно в шумной обстановке;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 частотный диапазон восприятия </a:t>
            </a:r>
            <a:r>
              <a:rPr lang="ru-RU" sz="1200" dirty="0" smtClean="0"/>
              <a:t>(волосковые клетки повреждены неравномерно, поэтому некоторые частоты не передаются, а другие – передаются частично, вследствие этого слуховые образы искажены и отрывочны);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страдает временная разрешающая способность</a:t>
            </a:r>
            <a:r>
              <a:rPr lang="ru-RU" sz="1200" dirty="0" smtClean="0"/>
              <a:t> (высокие тихие тоны перекрываются низкими громкими, при нарастании громкости звуки воспринимаются интенсивнее, чем в норме, восприятие своей и чужой речи значительно ограничено).</a:t>
            </a:r>
            <a:endParaRPr lang="ru-RU" sz="1200" dirty="0"/>
          </a:p>
        </p:txBody>
      </p:sp>
      <p:pic>
        <p:nvPicPr>
          <p:cNvPr id="23553" name="Picture 1" descr="C:\larIg\desktop\Л.И.К\загруженное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2448272" cy="27241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24744"/>
            <a:ext cx="43204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Существуют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способа восприятия речи</a:t>
            </a:r>
            <a:r>
              <a:rPr lang="ru-RU" sz="1400" dirty="0" smtClean="0"/>
              <a:t>: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слухо-зрительный</a:t>
            </a:r>
            <a:r>
              <a:rPr lang="ru-RU" sz="1400" dirty="0" smtClean="0"/>
              <a:t>  - для полноценного понимания речи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говорящего</a:t>
            </a:r>
            <a:r>
              <a:rPr lang="ru-RU" sz="1400" dirty="0" smtClean="0"/>
              <a:t> дети с нарушением слуха должны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видеть его лицо, губы и слышать </a:t>
            </a:r>
            <a:r>
              <a:rPr lang="ru-RU" sz="1400" dirty="0" smtClean="0"/>
              <a:t>его с помощью слухового аппарата;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слуховой - ребенок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слушает, не глядя на собеседника</a:t>
            </a:r>
            <a:r>
              <a:rPr lang="ru-RU" sz="1400" dirty="0" smtClean="0"/>
              <a:t>,  этот способ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доступен</a:t>
            </a:r>
            <a:r>
              <a:rPr lang="ru-RU" sz="1400" dirty="0" smtClean="0"/>
              <a:t> только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детям с незначительной степенью снижения слуха</a:t>
            </a:r>
            <a:r>
              <a:rPr lang="ru-RU" sz="14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зрительный - чаще используют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глухие дети</a:t>
            </a:r>
            <a:r>
              <a:rPr lang="ru-RU" sz="1400" dirty="0" smtClean="0"/>
              <a:t>, которые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артикуляции собеседника частично воспринимают  и понимают речь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326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восприятия речи окружающих                                     детьми с нарушенным слухом</a:t>
            </a:r>
          </a:p>
        </p:txBody>
      </p:sp>
      <p:pic>
        <p:nvPicPr>
          <p:cNvPr id="22530" name="Picture 2" descr="C:\larIg\desktop\Л.И.К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43889"/>
            <a:ext cx="4123159" cy="30883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187" y="170637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У слабослышащих детей речевой слух сохранен частично, в большей мере, чем у глухих. У многих детей с нарушениями слуха остается определенный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слуховой резерв</a:t>
            </a:r>
            <a:r>
              <a:rPr lang="ru-RU" sz="1400" dirty="0" smtClean="0"/>
              <a:t>, который может быть реализован при систематических слуховых тренировках и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основой для развития речевого слуха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0263" y="4024026"/>
            <a:ext cx="8784976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5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SimSun"/>
                <a:cs typeface="Times New Roman"/>
              </a:rPr>
              <a:t> </a:t>
            </a:r>
            <a:endParaRPr lang="ru-RU" sz="1400" dirty="0">
              <a:ea typeface="SimSun"/>
              <a:cs typeface="Times New Roman"/>
            </a:endParaRPr>
          </a:p>
          <a:p>
            <a:pPr indent="359410" algn="just" hangingPunct="0">
              <a:spcAft>
                <a:spcPts val="0"/>
              </a:spcAft>
            </a:pPr>
            <a:r>
              <a:rPr lang="ru-RU" sz="1400" i="1" dirty="0">
                <a:solidFill>
                  <a:srgbClr val="00000A"/>
                </a:solidFill>
                <a:ea typeface="SimSun"/>
                <a:cs typeface="Times New Roman"/>
              </a:rPr>
              <a:t>Задачи: </a:t>
            </a:r>
            <a:r>
              <a:rPr lang="ru-RU" sz="1400" dirty="0">
                <a:solidFill>
                  <a:srgbClr val="00000A"/>
                </a:solidFill>
                <a:ea typeface="SimSun"/>
                <a:cs typeface="Times New Roman"/>
              </a:rPr>
              <a:t>развитие </a:t>
            </a:r>
            <a:r>
              <a:rPr lang="ru-RU" sz="1400" dirty="0">
                <a:solidFill>
                  <a:srgbClr val="000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Times New Roman"/>
              </a:rPr>
              <a:t>слухового восприятия</a:t>
            </a:r>
            <a:r>
              <a:rPr lang="ru-RU" sz="1400" dirty="0">
                <a:solidFill>
                  <a:srgbClr val="00000A"/>
                </a:solidFill>
                <a:ea typeface="SimSun"/>
                <a:cs typeface="Times New Roman"/>
              </a:rPr>
              <a:t>;</a:t>
            </a:r>
            <a:r>
              <a:rPr lang="ru-RU" sz="1400" i="1" dirty="0">
                <a:solidFill>
                  <a:srgbClr val="00000A"/>
                </a:solidFill>
                <a:ea typeface="SimSun"/>
                <a:cs typeface="Times New Roman"/>
              </a:rPr>
              <a:t> </a:t>
            </a:r>
            <a:r>
              <a:rPr lang="ru-RU" sz="1400" dirty="0">
                <a:solidFill>
                  <a:srgbClr val="00000A"/>
                </a:solidFill>
                <a:ea typeface="SimSun"/>
                <a:cs typeface="Times New Roman"/>
              </a:rPr>
              <a:t>развитие </a:t>
            </a:r>
            <a:r>
              <a:rPr lang="ru-RU" sz="1400" dirty="0">
                <a:solidFill>
                  <a:srgbClr val="000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Times New Roman"/>
              </a:rPr>
              <a:t>произносительных</a:t>
            </a:r>
            <a:r>
              <a:rPr lang="ru-RU" sz="1400" i="1" dirty="0">
                <a:solidFill>
                  <a:srgbClr val="000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Times New Roman"/>
              </a:rPr>
              <a:t> </a:t>
            </a:r>
            <a:r>
              <a:rPr lang="ru-RU" sz="1400" dirty="0">
                <a:solidFill>
                  <a:srgbClr val="000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Times New Roman"/>
              </a:rPr>
              <a:t>навыков</a:t>
            </a:r>
            <a:r>
              <a:rPr lang="ru-RU" sz="1400" dirty="0">
                <a:solidFill>
                  <a:srgbClr val="00000A"/>
                </a:solidFill>
                <a:ea typeface="SimSun"/>
                <a:cs typeface="Times New Roman"/>
              </a:rPr>
              <a:t>; </a:t>
            </a:r>
            <a:r>
              <a:rPr lang="ru-RU" sz="1400" dirty="0">
                <a:solidFill>
                  <a:srgbClr val="000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Times New Roman"/>
              </a:rPr>
              <a:t>развитие речи и языковой способности </a:t>
            </a:r>
            <a:r>
              <a:rPr lang="ru-RU" sz="1400" dirty="0">
                <a:solidFill>
                  <a:srgbClr val="00000A"/>
                </a:solidFill>
                <a:ea typeface="SimSun"/>
                <a:cs typeface="Times New Roman"/>
              </a:rPr>
              <a:t>как важнейшего условия реабилитации и </a:t>
            </a:r>
            <a:r>
              <a:rPr lang="ru-RU" sz="1400" dirty="0">
                <a:solidFill>
                  <a:srgbClr val="000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Times New Roman"/>
              </a:rPr>
              <a:t>социализации</a:t>
            </a:r>
            <a:r>
              <a:rPr lang="ru-RU" sz="1400" dirty="0">
                <a:solidFill>
                  <a:srgbClr val="00000A"/>
                </a:solidFill>
                <a:ea typeface="SimSun"/>
                <a:cs typeface="Times New Roman"/>
              </a:rPr>
              <a:t> слабослышащих учащихся; формирование </a:t>
            </a:r>
            <a:r>
              <a:rPr lang="ru-RU" sz="1400" dirty="0">
                <a:solidFill>
                  <a:srgbClr val="000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Times New Roman"/>
              </a:rPr>
              <a:t>коммуникативных универсальных учебных действий.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110" y="1556792"/>
            <a:ext cx="8665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6870" algn="just" hangingPunct="0">
              <a:spcAft>
                <a:spcPts val="0"/>
              </a:spcAft>
            </a:pPr>
            <a:r>
              <a:rPr lang="ru-RU" sz="1400" dirty="0">
                <a:ea typeface="SimSun"/>
                <a:cs typeface="Times New Roman"/>
              </a:rPr>
              <a:t>Полноценную </a:t>
            </a:r>
            <a:r>
              <a:rPr lang="ru-RU" sz="1400" dirty="0" err="1">
                <a:ea typeface="SimSun"/>
                <a:cs typeface="Times New Roman"/>
              </a:rPr>
              <a:t>слухо</a:t>
            </a:r>
            <a:r>
              <a:rPr lang="ru-RU" sz="1400" dirty="0">
                <a:ea typeface="SimSun"/>
                <a:cs typeface="Times New Roman"/>
              </a:rPr>
              <a:t>-речевую реабилитацию обеспечивает коррекционная направленность всего учебно-воспитательного процесса в школе-интернате для слабослышащих и позднооглохших детей. С этой целью в школе создано </a:t>
            </a:r>
            <a:r>
              <a:rPr lang="ru-RU" sz="1400" b="1" i="1" dirty="0" err="1">
                <a:ea typeface="SimSun"/>
                <a:cs typeface="Times New Roman"/>
              </a:rPr>
              <a:t>слухо</a:t>
            </a:r>
            <a:r>
              <a:rPr lang="ru-RU" sz="1400" b="1" i="1" dirty="0">
                <a:ea typeface="SimSun"/>
                <a:cs typeface="Times New Roman"/>
              </a:rPr>
              <a:t>-речевое пространство</a:t>
            </a:r>
            <a:r>
              <a:rPr lang="ru-RU" sz="1400" dirty="0">
                <a:ea typeface="SimSun"/>
                <a:cs typeface="Times New Roman"/>
              </a:rPr>
              <a:t>, позволяющее проводить коррекционную работу по </a:t>
            </a:r>
            <a:r>
              <a:rPr lang="ru-RU" sz="1400" b="1" i="1" dirty="0">
                <a:solidFill>
                  <a:srgbClr val="00000A"/>
                </a:solidFill>
                <a:ea typeface="SimSun"/>
                <a:cs typeface="Times New Roman"/>
              </a:rPr>
              <a:t>развитию остаточного слуха учащихся для овладения речью как средством общения и познания окружающего мира</a:t>
            </a:r>
            <a:r>
              <a:rPr lang="ru-RU" sz="1400" dirty="0">
                <a:solidFill>
                  <a:srgbClr val="00000A"/>
                </a:solidFill>
                <a:ea typeface="SimSun"/>
                <a:cs typeface="Times New Roman"/>
              </a:rPr>
              <a:t>, создание условий для активизации собственного потенциала слабослышащих, позднооглохших и </a:t>
            </a:r>
            <a:r>
              <a:rPr lang="ru-RU" sz="1400" dirty="0" err="1">
                <a:solidFill>
                  <a:srgbClr val="00000A"/>
                </a:solidFill>
                <a:ea typeface="SimSun"/>
                <a:cs typeface="Times New Roman"/>
              </a:rPr>
              <a:t>кохлеарно</a:t>
            </a:r>
            <a:r>
              <a:rPr lang="ru-RU" sz="1400" dirty="0">
                <a:solidFill>
                  <a:srgbClr val="00000A"/>
                </a:solidFill>
                <a:ea typeface="SimSun"/>
                <a:cs typeface="Times New Roman"/>
              </a:rPr>
              <a:t> имплантированных обучающихся.</a:t>
            </a:r>
            <a:endParaRPr lang="ru-RU" sz="1400" dirty="0">
              <a:effectLst/>
              <a:latin typeface="Tahoma"/>
              <a:ea typeface="SimSu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1678</Words>
  <Application>Microsoft Office PowerPoint</Application>
  <PresentationFormat>Экран (4:3)</PresentationFormat>
  <Paragraphs>146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Можно ли развить музыкальный слух                 у слабослышащего ребёнка?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97</cp:revision>
  <dcterms:created xsi:type="dcterms:W3CDTF">2013-03-01T18:28:36Z</dcterms:created>
  <dcterms:modified xsi:type="dcterms:W3CDTF">2024-12-23T01:00:10Z</dcterms:modified>
</cp:coreProperties>
</file>