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</p:sldIdLst>
  <p:sldSz cx="9753600" cy="54864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Work Sans" panose="020B0604020202020204" charset="0"/>
      <p:regular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90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465"/>
  </p:normalViewPr>
  <p:slideViewPr>
    <p:cSldViewPr snapToGrid="0" snapToObjects="1">
      <p:cViewPr varScale="1">
        <p:scale>
          <a:sx n="100" d="100"/>
          <a:sy n="100" d="100"/>
        </p:scale>
        <p:origin x="117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9142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9142\Desktop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9142\Desktop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9142\Desktop\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Показатели годового значения среднего балла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Лист1!$A$2:$A$8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4.57</c:v>
                </c:pt>
                <c:pt idx="1">
                  <c:v>4.6500000000000004</c:v>
                </c:pt>
                <c:pt idx="2">
                  <c:v>4.71</c:v>
                </c:pt>
                <c:pt idx="3">
                  <c:v>4.63</c:v>
                </c:pt>
                <c:pt idx="4">
                  <c:v>4.63</c:v>
                </c:pt>
                <c:pt idx="5">
                  <c:v>4.5999999999999996</c:v>
                </c:pt>
                <c:pt idx="6">
                  <c:v>4.78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3-41C3-AF75-1439F1856E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Лист1!$A$2:$A$8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4.5999999999999996</c:v>
                </c:pt>
                <c:pt idx="1">
                  <c:v>4.7300000000000004</c:v>
                </c:pt>
                <c:pt idx="2">
                  <c:v>4.7699999999999996</c:v>
                </c:pt>
                <c:pt idx="3">
                  <c:v>4.67</c:v>
                </c:pt>
                <c:pt idx="4">
                  <c:v>4.5999999999999996</c:v>
                </c:pt>
                <c:pt idx="5">
                  <c:v>4.7699999999999996</c:v>
                </c:pt>
                <c:pt idx="6">
                  <c:v>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E3-41C3-AF75-1439F1856E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Лист1!$A$2:$A$8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4.67</c:v>
                </c:pt>
                <c:pt idx="1">
                  <c:v>4.7699999999999996</c:v>
                </c:pt>
                <c:pt idx="2">
                  <c:v>4.79</c:v>
                </c:pt>
                <c:pt idx="3">
                  <c:v>4.7</c:v>
                </c:pt>
                <c:pt idx="4">
                  <c:v>4.62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E3-41C3-AF75-1439F1856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0207104"/>
        <c:axId val="809835760"/>
        <c:axId val="0"/>
      </c:bar3DChart>
      <c:catAx>
        <c:axId val="11402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835760"/>
        <c:crosses val="autoZero"/>
        <c:auto val="1"/>
        <c:lblAlgn val="ctr"/>
        <c:lblOffset val="100"/>
        <c:noMultiLvlLbl val="0"/>
      </c:catAx>
      <c:valAx>
        <c:axId val="80983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020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baseline="0">
                <a:effectLst/>
              </a:rPr>
              <a:t>Качество знаний обучающихся по предмету 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Лист1!$B$10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Лист1!$A$11:$A$17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 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5-42B3-A9BC-641B1C18F0F0}"/>
            </c:ext>
          </c:extLst>
        </c:ser>
        <c:ser>
          <c:idx val="1"/>
          <c:order val="1"/>
          <c:tx>
            <c:strRef>
              <c:f>Лист1!$C$10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Лист1!$A$11:$A$17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 </c:v>
                </c:pt>
              </c:strCache>
            </c:strRef>
          </c:cat>
          <c:val>
            <c:numRef>
              <c:f>Лист1!$C$11:$C$17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5-42B3-A9BC-641B1C18F0F0}"/>
            </c:ext>
          </c:extLst>
        </c:ser>
        <c:ser>
          <c:idx val="2"/>
          <c:order val="2"/>
          <c:tx>
            <c:strRef>
              <c:f>Лист1!$D$10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Лист1!$A$11:$A$17</c:f>
              <c:strCache>
                <c:ptCount val="7"/>
                <c:pt idx="0">
                  <c:v>5-5А-6А класс</c:v>
                </c:pt>
                <c:pt idx="1">
                  <c:v>5А-6а-7 класс</c:v>
                </c:pt>
                <c:pt idx="2">
                  <c:v>6А-7-8 класс</c:v>
                </c:pt>
                <c:pt idx="3">
                  <c:v>7-8-9 класс</c:v>
                </c:pt>
                <c:pt idx="4">
                  <c:v>8-9-10 класс</c:v>
                </c:pt>
                <c:pt idx="5">
                  <c:v>9-10 класс</c:v>
                </c:pt>
                <c:pt idx="6">
                  <c:v>10-11-12 класс </c:v>
                </c:pt>
              </c:strCache>
            </c:strRef>
          </c:cat>
          <c:val>
            <c:numRef>
              <c:f>Лист1!$D$11:$D$17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75-42B3-A9BC-641B1C18F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3997600"/>
        <c:axId val="1085146512"/>
        <c:axId val="0"/>
      </c:bar3DChart>
      <c:catAx>
        <c:axId val="11439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5146512"/>
        <c:crosses val="autoZero"/>
        <c:auto val="1"/>
        <c:lblAlgn val="ctr"/>
        <c:lblOffset val="100"/>
        <c:noMultiLvlLbl val="0"/>
      </c:catAx>
      <c:valAx>
        <c:axId val="108514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399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09522017486012"/>
          <c:y val="4.6387810731091154E-2"/>
          <c:w val="0.88803284832679841"/>
          <c:h val="0.759317325498652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Лист1!$A$32</c:f>
              <c:strCache>
                <c:ptCount val="1"/>
                <c:pt idx="0">
                  <c:v>Количество обучающихся в классах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val>
            <c:numRef>
              <c:f>Лист1!$B$32:$D$32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B-4877-B437-01BC4BFC2EF3}"/>
            </c:ext>
          </c:extLst>
        </c:ser>
        <c:ser>
          <c:idx val="1"/>
          <c:order val="1"/>
          <c:tx>
            <c:strRef>
              <c:f>Лист1!$A$33</c:f>
              <c:strCache>
                <c:ptCount val="1"/>
                <c:pt idx="0">
                  <c:v>«Здоровячок»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val>
            <c:numRef>
              <c:f>Лист1!$B$33:$D$33</c:f>
              <c:numCache>
                <c:formatCode>0%</c:formatCode>
                <c:ptCount val="3"/>
                <c:pt idx="0">
                  <c:v>0.85</c:v>
                </c:pt>
                <c:pt idx="1">
                  <c:v>0.92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B-4877-B437-01BC4BFC2EF3}"/>
            </c:ext>
          </c:extLst>
        </c:ser>
        <c:ser>
          <c:idx val="2"/>
          <c:order val="2"/>
          <c:tx>
            <c:strRef>
              <c:f>Лист1!$A$34</c:f>
              <c:strCache>
                <c:ptCount val="1"/>
                <c:pt idx="0">
                  <c:v>«Адаптивное тхэквон-до»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val>
            <c:numRef>
              <c:f>Лист1!$B$34:$D$34</c:f>
              <c:numCache>
                <c:formatCode>0%</c:formatCode>
                <c:ptCount val="3"/>
                <c:pt idx="0">
                  <c:v>0.45</c:v>
                </c:pt>
                <c:pt idx="1">
                  <c:v>0.68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5B-4877-B437-01BC4BFC2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674880"/>
        <c:axId val="206883152"/>
        <c:axId val="0"/>
      </c:bar3DChart>
      <c:catAx>
        <c:axId val="88674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883152"/>
        <c:crosses val="autoZero"/>
        <c:auto val="1"/>
        <c:lblAlgn val="ctr"/>
        <c:lblOffset val="100"/>
        <c:noMultiLvlLbl val="0"/>
      </c:catAx>
      <c:valAx>
        <c:axId val="20688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67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8886262883354"/>
          <c:y val="0.85462269128756563"/>
          <c:w val="0.74834561651306863"/>
          <c:h val="0.14537730871243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Лист1!$B$73:$B$74</c:f>
              <c:strCache>
                <c:ptCount val="2"/>
                <c:pt idx="0">
                  <c:v>Количество обучающихся, участвующих в проектной деятельности</c:v>
                </c:pt>
                <c:pt idx="1">
                  <c:v>2021-2022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Лист1!$A$75:$A$80</c:f>
              <c:strCache>
                <c:ptCount val="6"/>
                <c:pt idx="0">
                  <c:v> «Техника выполнения силовых упражнений»</c:v>
                </c:pt>
                <c:pt idx="1">
                  <c:v>От чего зависит частота пульса?</c:v>
                </c:pt>
                <c:pt idx="2">
                  <c:v>Релаксация, как метод реабилитации спортсменов</c:v>
                </c:pt>
                <c:pt idx="3">
                  <c:v> «Физическая культура-залог здоровья»</c:v>
                </c:pt>
                <c:pt idx="4">
                  <c:v>Влияние физических упражнений на организм человека</c:v>
                </c:pt>
                <c:pt idx="5">
                  <c:v>Создание сайта "Адаптивное тхэкводо"</c:v>
                </c:pt>
              </c:strCache>
            </c:strRef>
          </c:cat>
          <c:val>
            <c:numRef>
              <c:f>Лист1!$B$75:$B$80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A-491C-9490-74F866ED8C3D}"/>
            </c:ext>
          </c:extLst>
        </c:ser>
        <c:ser>
          <c:idx val="1"/>
          <c:order val="1"/>
          <c:tx>
            <c:strRef>
              <c:f>Лист1!$C$73:$C$74</c:f>
              <c:strCache>
                <c:ptCount val="2"/>
                <c:pt idx="0">
                  <c:v>Количество обучающихся, участвующих в проектной деятельности</c:v>
                </c:pt>
                <c:pt idx="1">
                  <c:v>2022-2023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Лист1!$A$75:$A$80</c:f>
              <c:strCache>
                <c:ptCount val="6"/>
                <c:pt idx="0">
                  <c:v> «Техника выполнения силовых упражнений»</c:v>
                </c:pt>
                <c:pt idx="1">
                  <c:v>От чего зависит частота пульса?</c:v>
                </c:pt>
                <c:pt idx="2">
                  <c:v>Релаксация, как метод реабилитации спортсменов</c:v>
                </c:pt>
                <c:pt idx="3">
                  <c:v> «Физическая культура-залог здоровья»</c:v>
                </c:pt>
                <c:pt idx="4">
                  <c:v>Влияние физических упражнений на организм человека</c:v>
                </c:pt>
                <c:pt idx="5">
                  <c:v>Создание сайта "Адаптивное тхэкводо"</c:v>
                </c:pt>
              </c:strCache>
            </c:strRef>
          </c:cat>
          <c:val>
            <c:numRef>
              <c:f>Лист1!$C$75:$C$80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13</c:v>
                </c:pt>
                <c:pt idx="3">
                  <c:v>20</c:v>
                </c:pt>
                <c:pt idx="4">
                  <c:v>32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BA-491C-9490-74F866ED8C3D}"/>
            </c:ext>
          </c:extLst>
        </c:ser>
        <c:ser>
          <c:idx val="2"/>
          <c:order val="2"/>
          <c:tx>
            <c:strRef>
              <c:f>Лист1!$D$73:$D$74</c:f>
              <c:strCache>
                <c:ptCount val="2"/>
                <c:pt idx="0">
                  <c:v>Количество обучающихся, участвующих в проектной деятельности</c:v>
                </c:pt>
                <c:pt idx="1">
                  <c:v>2023-2024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Лист1!$A$75:$A$80</c:f>
              <c:strCache>
                <c:ptCount val="6"/>
                <c:pt idx="0">
                  <c:v> «Техника выполнения силовых упражнений»</c:v>
                </c:pt>
                <c:pt idx="1">
                  <c:v>От чего зависит частота пульса?</c:v>
                </c:pt>
                <c:pt idx="2">
                  <c:v>Релаксация, как метод реабилитации спортсменов</c:v>
                </c:pt>
                <c:pt idx="3">
                  <c:v> «Физическая культура-залог здоровья»</c:v>
                </c:pt>
                <c:pt idx="4">
                  <c:v>Влияние физических упражнений на организм человека</c:v>
                </c:pt>
                <c:pt idx="5">
                  <c:v>Создание сайта "Адаптивное тхэкводо"</c:v>
                </c:pt>
              </c:strCache>
            </c:strRef>
          </c:cat>
          <c:val>
            <c:numRef>
              <c:f>Лист1!$D$75:$D$80</c:f>
              <c:numCache>
                <c:formatCode>General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21</c:v>
                </c:pt>
                <c:pt idx="3">
                  <c:v>32</c:v>
                </c:pt>
                <c:pt idx="4">
                  <c:v>46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BA-491C-9490-74F866ED8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8768207"/>
        <c:axId val="918046287"/>
        <c:axId val="0"/>
      </c:bar3DChart>
      <c:catAx>
        <c:axId val="928768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8046287"/>
        <c:crosses val="autoZero"/>
        <c:auto val="1"/>
        <c:lblAlgn val="ctr"/>
        <c:lblOffset val="100"/>
        <c:noMultiLvlLbl val="0"/>
      </c:catAx>
      <c:valAx>
        <c:axId val="918046287"/>
        <c:scaling>
          <c:orientation val="minMax"/>
          <c:max val="4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8768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843DB-BA87-4790-93B9-F3521242D740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74A4-00FE-48F9-B787-E0E8DBC5A1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4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E74A4-00FE-48F9-B787-E0E8DBC5A1A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91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kdkhv.usluga.m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vk.com/soyuztkd27" TargetMode="External"/><Relationship Id="rId4" Type="http://schemas.openxmlformats.org/officeDocument/2006/relationships/hyperlink" Target="https://t.me/champ_sch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 rot="21600000">
            <a:off x="964350" y="3107054"/>
            <a:ext cx="8246325" cy="227266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ctr">
              <a:lnSpc>
                <a:spcPts val="4500"/>
              </a:lnSpc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Публичная презентация результатов педагогической деятельности учителя </a:t>
            </a:r>
            <a:r>
              <a:rPr lang="ru-RU" sz="3200" b="1" dirty="0">
                <a:solidFill>
                  <a:srgbClr val="FF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Савицкой Юлии Дмитриевны</a:t>
            </a:r>
          </a:p>
          <a:p>
            <a:pPr algn="ctr">
              <a:lnSpc>
                <a:spcPts val="4500"/>
              </a:lnSpc>
            </a:pPr>
            <a:endParaRPr lang="en-US" sz="3200" b="1" i="0" spc="0" dirty="0">
              <a:solidFill>
                <a:srgbClr val="FFFFFF">
                  <a:alpha val="100000"/>
                </a:srgbClr>
              </a:solidFill>
              <a:latin typeface="Work Sans"/>
            </a:endParaRPr>
          </a:p>
        </p:txBody>
      </p:sp>
      <p:sp>
        <p:nvSpPr>
          <p:cNvPr id="6" name="TextBox 6"/>
          <p:cNvSpPr txBox="1"/>
          <p:nvPr/>
        </p:nvSpPr>
        <p:spPr>
          <a:xfrm rot="21600000">
            <a:off x="752475" y="4752975"/>
            <a:ext cx="8246325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endParaRPr lang="en-US" sz="1500" b="0" i="0" spc="0" dirty="0">
              <a:solidFill>
                <a:srgbClr val="F57C23">
                  <a:alpha val="100000"/>
                </a:srgbClr>
              </a:solidFill>
              <a:latin typeface="Work Sans"/>
            </a:endParaRP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2400300" y="2743200"/>
            <a:ext cx="361950" cy="361950"/>
            <a:chOff x="2400300" y="2743200"/>
            <a:chExt cx="361950" cy="361950"/>
          </a:xfrm>
        </p:grpSpPr>
        <p:sp>
          <p:nvSpPr>
            <p:cNvPr id="7" name="Freeform 7"/>
            <p:cNvSpPr/>
            <p:nvPr/>
          </p:nvSpPr>
          <p:spPr>
            <a:xfrm>
              <a:off x="2400300" y="274320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2038350" y="2743200"/>
            <a:ext cx="361950" cy="361950"/>
            <a:chOff x="2038350" y="2743200"/>
            <a:chExt cx="361950" cy="361950"/>
          </a:xfrm>
        </p:grpSpPr>
        <p:sp>
          <p:nvSpPr>
            <p:cNvPr id="9" name="Freeform 9"/>
            <p:cNvSpPr/>
            <p:nvPr/>
          </p:nvSpPr>
          <p:spPr>
            <a:xfrm>
              <a:off x="2038350" y="274320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-28575" y="2743200"/>
            <a:ext cx="2066925" cy="361950"/>
            <a:chOff x="-28575" y="2743200"/>
            <a:chExt cx="2066925" cy="361950"/>
          </a:xfrm>
        </p:grpSpPr>
        <p:sp>
          <p:nvSpPr>
            <p:cNvPr id="11" name="Freeform 11"/>
            <p:cNvSpPr/>
            <p:nvPr/>
          </p:nvSpPr>
          <p:spPr>
            <a:xfrm>
              <a:off x="-28575" y="274320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389D22-68A7-4E9D-9065-B23B980DC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" t="6806" r="-1058" b="43090"/>
          <a:stretch/>
        </p:blipFill>
        <p:spPr>
          <a:xfrm>
            <a:off x="1295400" y="-5716"/>
            <a:ext cx="7315200" cy="2748916"/>
          </a:xfrm>
          <a:prstGeom prst="rect">
            <a:avLst/>
          </a:prstGeom>
        </p:spPr>
      </p:pic>
      <p:sp>
        <p:nvSpPr>
          <p:cNvPr id="18" name="Управляющая кнопка: &quot;Вперед&quot; или &quot;Следующий&quot;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57C974-8794-4DA7-B22F-236B2C35B3AB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>
            <a:extLst>
              <a:ext uri="{FF2B5EF4-FFF2-40B4-BE49-F238E27FC236}">
                <a16:creationId xmlns:a16="http://schemas.microsoft.com/office/drawing/2014/main" id="{4B62456B-D65B-4B3C-BB5A-6378B0D074E8}"/>
              </a:ext>
            </a:extLst>
          </p:cNvPr>
          <p:cNvGrpSpPr/>
          <p:nvPr/>
        </p:nvGrpSpPr>
        <p:grpSpPr>
          <a:xfrm rot="21600000">
            <a:off x="6663920" y="822165"/>
            <a:ext cx="438150" cy="438150"/>
            <a:chOff x="5360234" y="1426773"/>
            <a:chExt cx="438150" cy="438150"/>
          </a:xfrm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4638867-BB11-4541-B3A9-4271FAC37352}"/>
                </a:ext>
              </a:extLst>
            </p:cNvPr>
            <p:cNvSpPr/>
            <p:nvPr/>
          </p:nvSpPr>
          <p:spPr>
            <a:xfrm>
              <a:off x="5360234" y="1426773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60E590-D7FA-4BE4-B9BC-A23E55E3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0" y="1923196"/>
            <a:ext cx="2558522" cy="37877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238750" y="209550"/>
            <a:ext cx="41505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75" b="0" i="0" spc="0">
                <a:solidFill>
                  <a:srgbClr val="FFFFFF">
                    <a:alpha val="100000"/>
                  </a:srgbClr>
                </a:solidFill>
                <a:latin typeface="Work Sans"/>
              </a:rPr>
              <a:t>Introduction to Leadership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2400300" y="5124450"/>
            <a:ext cx="361950" cy="361950"/>
            <a:chOff x="2400300" y="5124450"/>
            <a:chExt cx="361950" cy="361950"/>
          </a:xfrm>
        </p:grpSpPr>
        <p:sp>
          <p:nvSpPr>
            <p:cNvPr id="10" name="Freeform 10"/>
            <p:cNvSpPr/>
            <p:nvPr/>
          </p:nvSpPr>
          <p:spPr>
            <a:xfrm>
              <a:off x="2400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2038350" y="5124450"/>
            <a:ext cx="361950" cy="361950"/>
            <a:chOff x="2038350" y="5124450"/>
            <a:chExt cx="361950" cy="361950"/>
          </a:xfrm>
        </p:grpSpPr>
        <p:sp>
          <p:nvSpPr>
            <p:cNvPr id="12" name="Freeform 12"/>
            <p:cNvSpPr/>
            <p:nvPr/>
          </p:nvSpPr>
          <p:spPr>
            <a:xfrm>
              <a:off x="2038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-28575" y="5124450"/>
            <a:ext cx="2066925" cy="361950"/>
            <a:chOff x="-28575" y="5124450"/>
            <a:chExt cx="2066925" cy="361950"/>
          </a:xfrm>
        </p:grpSpPr>
        <p:sp>
          <p:nvSpPr>
            <p:cNvPr id="14" name="Freeform 14"/>
            <p:cNvSpPr/>
            <p:nvPr/>
          </p:nvSpPr>
          <p:spPr>
            <a:xfrm>
              <a:off x="-2857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BF0CA7-F43A-4006-B3F6-76090EAD5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967"/>
            <a:ext cx="3161751" cy="224879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0CDD328-392E-4E65-94C3-3C9FADF0EF2D}"/>
              </a:ext>
            </a:extLst>
          </p:cNvPr>
          <p:cNvSpPr/>
          <p:nvPr/>
        </p:nvSpPr>
        <p:spPr>
          <a:xfrm>
            <a:off x="508856" y="1517297"/>
            <a:ext cx="2695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 место - Региональный этап Международной премии «МЫВМЕСТЕ» 2022,2023</a:t>
            </a: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26883C1E-E3D2-4A4C-BA5B-10A54B8519D4}"/>
              </a:ext>
            </a:extLst>
          </p:cNvPr>
          <p:cNvGrpSpPr/>
          <p:nvPr/>
        </p:nvGrpSpPr>
        <p:grpSpPr>
          <a:xfrm rot="21600000">
            <a:off x="54058" y="1776611"/>
            <a:ext cx="438150" cy="438150"/>
            <a:chOff x="5284200" y="1426773"/>
            <a:chExt cx="438150" cy="438150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74AD511-E5F0-44BF-BBFE-86343D075C63}"/>
                </a:ext>
              </a:extLst>
            </p:cNvPr>
            <p:cNvSpPr/>
            <p:nvPr/>
          </p:nvSpPr>
          <p:spPr>
            <a:xfrm>
              <a:off x="5284200" y="1426773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22" name="Freeform 15">
            <a:extLst>
              <a:ext uri="{FF2B5EF4-FFF2-40B4-BE49-F238E27FC236}">
                <a16:creationId xmlns:a16="http://schemas.microsoft.com/office/drawing/2014/main" id="{EE989DE5-B69F-4A53-9FBC-EF0431629DDC}"/>
              </a:ext>
            </a:extLst>
          </p:cNvPr>
          <p:cNvSpPr/>
          <p:nvPr/>
        </p:nvSpPr>
        <p:spPr>
          <a:xfrm>
            <a:off x="108128" y="187538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E0A05AE-35DC-45D3-B411-1F3219F6F944}"/>
              </a:ext>
            </a:extLst>
          </p:cNvPr>
          <p:cNvSpPr/>
          <p:nvPr/>
        </p:nvSpPr>
        <p:spPr>
          <a:xfrm>
            <a:off x="376238" y="101084"/>
            <a:ext cx="6348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Достижения учителя в профессиональных конкурсах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5"/>
          <p:cNvCxnSpPr>
            <a:cxnSpLocks/>
          </p:cNvCxnSpPr>
          <p:nvPr/>
        </p:nvCxnSpPr>
        <p:spPr>
          <a:xfrm rot="21600000">
            <a:off x="376238" y="528638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D3EFF00-39E6-4DBF-B885-29B8A4D7B3A2}"/>
              </a:ext>
            </a:extLst>
          </p:cNvPr>
          <p:cNvSpPr/>
          <p:nvPr/>
        </p:nvSpPr>
        <p:spPr>
          <a:xfrm>
            <a:off x="3996613" y="3922892"/>
            <a:ext cx="2695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Победитель Всероссийского конкурса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«Битва наставников»</a:t>
            </a:r>
          </a:p>
        </p:txBody>
      </p:sp>
      <p:grpSp>
        <p:nvGrpSpPr>
          <p:cNvPr id="30" name="Group 10">
            <a:extLst>
              <a:ext uri="{FF2B5EF4-FFF2-40B4-BE49-F238E27FC236}">
                <a16:creationId xmlns:a16="http://schemas.microsoft.com/office/drawing/2014/main" id="{BDFB7EA2-E3FE-4EF0-93B2-FAD85353F5D7}"/>
              </a:ext>
            </a:extLst>
          </p:cNvPr>
          <p:cNvGrpSpPr/>
          <p:nvPr/>
        </p:nvGrpSpPr>
        <p:grpSpPr>
          <a:xfrm rot="21600000">
            <a:off x="3743018" y="4331513"/>
            <a:ext cx="438150" cy="438150"/>
            <a:chOff x="5360234" y="1426773"/>
            <a:chExt cx="438150" cy="438150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B2A1000-F92F-4CE9-A9EA-1E4F0C8C253F}"/>
                </a:ext>
              </a:extLst>
            </p:cNvPr>
            <p:cNvSpPr/>
            <p:nvPr/>
          </p:nvSpPr>
          <p:spPr>
            <a:xfrm>
              <a:off x="5360234" y="1426773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32" name="Freeform 15">
            <a:extLst>
              <a:ext uri="{FF2B5EF4-FFF2-40B4-BE49-F238E27FC236}">
                <a16:creationId xmlns:a16="http://schemas.microsoft.com/office/drawing/2014/main" id="{B209CF98-9B18-4538-949D-EEFF86ECD5BA}"/>
              </a:ext>
            </a:extLst>
          </p:cNvPr>
          <p:cNvSpPr/>
          <p:nvPr/>
        </p:nvSpPr>
        <p:spPr>
          <a:xfrm>
            <a:off x="6754408" y="91514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BECB74B-EFF7-4EB2-886F-6580B45F8C2E}"/>
              </a:ext>
            </a:extLst>
          </p:cNvPr>
          <p:cNvSpPr/>
          <p:nvPr/>
        </p:nvSpPr>
        <p:spPr>
          <a:xfrm>
            <a:off x="7081710" y="-35639"/>
            <a:ext cx="26957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Призер краевого конкурса успешного опыта наставничества в образовательных организациях «Формула наставничества» </a:t>
            </a: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B2123098-D066-4350-837B-6AA4F088D6C4}"/>
              </a:ext>
            </a:extLst>
          </p:cNvPr>
          <p:cNvSpPr/>
          <p:nvPr/>
        </p:nvSpPr>
        <p:spPr>
          <a:xfrm>
            <a:off x="6824535" y="167028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7" name="Управляющая кнопка: &quot;Вперед&quot; или &quot;Следующий&quot;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9993FE-8D5C-4290-B450-D45E35D88A3E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3966D-DE17-42D5-9526-0757213A7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002" y="1682869"/>
            <a:ext cx="3040985" cy="2174304"/>
          </a:xfrm>
          <a:prstGeom prst="rect">
            <a:avLst/>
          </a:prstGeom>
        </p:spPr>
      </p:pic>
      <p:sp>
        <p:nvSpPr>
          <p:cNvPr id="38" name="Freeform 15">
            <a:extLst>
              <a:ext uri="{FF2B5EF4-FFF2-40B4-BE49-F238E27FC236}">
                <a16:creationId xmlns:a16="http://schemas.microsoft.com/office/drawing/2014/main" id="{003904FB-DA4C-4A45-88B8-0B0435C3FE73}"/>
              </a:ext>
            </a:extLst>
          </p:cNvPr>
          <p:cNvSpPr/>
          <p:nvPr/>
        </p:nvSpPr>
        <p:spPr>
          <a:xfrm>
            <a:off x="3833505" y="4422000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D235869-50DC-40EC-B991-C4FDBB9D6FFD}"/>
              </a:ext>
            </a:extLst>
          </p:cNvPr>
          <p:cNvSpPr/>
          <p:nvPr/>
        </p:nvSpPr>
        <p:spPr>
          <a:xfrm>
            <a:off x="3180917" y="648246"/>
            <a:ext cx="4854944" cy="623197"/>
          </a:xfrm>
          <a:prstGeom prst="roundRect">
            <a:avLst/>
          </a:prstGeom>
          <a:ln>
            <a:solidFill>
              <a:srgbClr val="F2690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B78FCC-E1BA-4C4E-92CA-F803AD617B94}"/>
              </a:ext>
            </a:extLst>
          </p:cNvPr>
          <p:cNvSpPr/>
          <p:nvPr/>
        </p:nvSpPr>
        <p:spPr>
          <a:xfrm>
            <a:off x="2768859" y="3498574"/>
            <a:ext cx="5733071" cy="1401947"/>
          </a:xfrm>
          <a:prstGeom prst="roundRect">
            <a:avLst/>
          </a:prstGeom>
          <a:ln>
            <a:solidFill>
              <a:srgbClr val="F2690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840" b="1" dirty="0"/>
              <a:t>🌐</a:t>
            </a:r>
            <a:endParaRPr lang="ru-RU" sz="1440" b="1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E19883D-2D47-41BB-913A-A6619D0E965E}"/>
              </a:ext>
            </a:extLst>
          </p:cNvPr>
          <p:cNvSpPr/>
          <p:nvPr/>
        </p:nvSpPr>
        <p:spPr>
          <a:xfrm>
            <a:off x="2741855" y="1713127"/>
            <a:ext cx="5733071" cy="1401947"/>
          </a:xfrm>
          <a:prstGeom prst="roundRect">
            <a:avLst/>
          </a:prstGeom>
          <a:ln>
            <a:solidFill>
              <a:srgbClr val="F2690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/>
          </a:p>
        </p:txBody>
      </p:sp>
      <p:sp>
        <p:nvSpPr>
          <p:cNvPr id="188" name="Google Shape;188;p6"/>
          <p:cNvSpPr txBox="1"/>
          <p:nvPr/>
        </p:nvSpPr>
        <p:spPr>
          <a:xfrm>
            <a:off x="3222708" y="587997"/>
            <a:ext cx="4771362" cy="78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400" tIns="41700" rIns="83400" bIns="41700" anchor="ctr" anchorCtr="0">
            <a:norm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sz="144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4391079" y="1919539"/>
            <a:ext cx="3274946" cy="111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40" tIns="36560" rIns="73140" bIns="36560" anchor="ctr" anchorCtr="0">
            <a:normAutofit fontScale="70000" lnSpcReduction="20000"/>
          </a:bodyPr>
          <a:lstStyle/>
          <a:p>
            <a:pPr algn="ctr">
              <a:buClr>
                <a:srgbClr val="FF954D"/>
              </a:buClr>
              <a:buSzPct val="100000"/>
            </a:pPr>
            <a:endParaRPr lang="ru-RU" sz="1440" b="1" dirty="0"/>
          </a:p>
          <a:p>
            <a:pPr>
              <a:buClr>
                <a:srgbClr val="FF954D"/>
              </a:buClr>
              <a:buSzPct val="100000"/>
            </a:pPr>
            <a:r>
              <a:rPr lang="ru-RU" sz="3680" b="1" dirty="0"/>
              <a:t>📧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TKDKHV</a:t>
            </a:r>
            <a:r>
              <a:rPr lang="en-US" sz="2720" b="1" dirty="0">
                <a:latin typeface="Cambria" panose="02040503050406030204" pitchFamily="18" charset="0"/>
                <a:ea typeface="Cambria" panose="02040503050406030204" pitchFamily="18" charset="0"/>
              </a:rPr>
              <a:t>@BK.RU</a:t>
            </a:r>
            <a:endParaRPr lang="en-US" sz="192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rgbClr val="FF954D"/>
              </a:buClr>
              <a:buSzPct val="100000"/>
            </a:pPr>
            <a:endParaRPr lang="ru-RU" sz="1440" b="1" dirty="0"/>
          </a:p>
          <a:p>
            <a:pPr>
              <a:buClr>
                <a:srgbClr val="FF954D"/>
              </a:buClr>
              <a:buSzPct val="100000"/>
            </a:pPr>
            <a:r>
              <a:rPr lang="ru-RU" sz="3680" b="1" dirty="0"/>
              <a:t>☎️</a:t>
            </a:r>
            <a:r>
              <a:rPr lang="ru-RU" sz="2080" b="1" dirty="0"/>
              <a:t>  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64-41-64</a:t>
            </a:r>
            <a:br>
              <a:rPr lang="ru-RU" sz="144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44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1095E0-4B6A-4243-B7F5-27D2E5970CC4}"/>
              </a:ext>
            </a:extLst>
          </p:cNvPr>
          <p:cNvSpPr/>
          <p:nvPr/>
        </p:nvSpPr>
        <p:spPr>
          <a:xfrm>
            <a:off x="3703565" y="3570926"/>
            <a:ext cx="477136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88"/>
              </a:spcBef>
              <a:buClr>
                <a:srgbClr val="FF954D"/>
              </a:buClr>
              <a:buSzPts val="1800"/>
            </a:pPr>
            <a:r>
              <a:rPr lang="en-US" sz="1920" dirty="0">
                <a:solidFill>
                  <a:srgbClr val="FF954D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SemiBold"/>
                <a:sym typeface="Montserrat SemiBold"/>
                <a:hlinkClick r:id="rId3"/>
              </a:rPr>
              <a:t>http://savitskayajulia.tilda.ws/adaptivefk/</a:t>
            </a:r>
            <a:endParaRPr lang="ru-RU" sz="1920" dirty="0">
              <a:solidFill>
                <a:srgbClr val="FF954D"/>
              </a:solidFill>
              <a:latin typeface="Cambria" panose="02040503050406030204" pitchFamily="18" charset="0"/>
              <a:ea typeface="Cambria" panose="02040503050406030204" pitchFamily="18" charset="0"/>
              <a:cs typeface="Montserrat SemiBold"/>
              <a:sym typeface="Montserrat Semi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71AD5F-823D-4B85-ABA6-FC5352A7E0E0}"/>
              </a:ext>
            </a:extLst>
          </p:cNvPr>
          <p:cNvSpPr/>
          <p:nvPr/>
        </p:nvSpPr>
        <p:spPr>
          <a:xfrm>
            <a:off x="3695756" y="3940258"/>
            <a:ext cx="31388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88"/>
              </a:spcBef>
              <a:buClr>
                <a:srgbClr val="FF954D"/>
              </a:buClr>
              <a:buSzPts val="1800"/>
            </a:pPr>
            <a:r>
              <a:rPr lang="en-US" sz="1920" dirty="0">
                <a:solidFill>
                  <a:srgbClr val="FF954D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SemiBold"/>
                <a:sym typeface="Montserrat SemiBold"/>
                <a:hlinkClick r:id="rId4"/>
              </a:rPr>
              <a:t>https://t.me/champ_sch6</a:t>
            </a:r>
            <a:endParaRPr lang="ru-RU" sz="1920" dirty="0">
              <a:solidFill>
                <a:srgbClr val="FF954D"/>
              </a:solidFill>
              <a:latin typeface="Cambria" panose="02040503050406030204" pitchFamily="18" charset="0"/>
              <a:ea typeface="Cambria" panose="02040503050406030204" pitchFamily="18" charset="0"/>
              <a:cs typeface="Montserrat SemiBold"/>
              <a:sym typeface="Montserrat SemiBold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8E1624-F210-4B04-BF75-EC7B9D19DA74}"/>
              </a:ext>
            </a:extLst>
          </p:cNvPr>
          <p:cNvSpPr/>
          <p:nvPr/>
        </p:nvSpPr>
        <p:spPr>
          <a:xfrm>
            <a:off x="3695756" y="4309590"/>
            <a:ext cx="313880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2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https://vk.com/soyuztkd27</a:t>
            </a:r>
            <a:endParaRPr lang="ru-RU" sz="192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440" dirty="0"/>
          </a:p>
        </p:txBody>
      </p:sp>
      <p:pic>
        <p:nvPicPr>
          <p:cNvPr id="1026" name="Picture 2" descr="Открытое письмо">
            <a:extLst>
              <a:ext uri="{FF2B5EF4-FFF2-40B4-BE49-F238E27FC236}">
                <a16:creationId xmlns:a16="http://schemas.microsoft.com/office/drawing/2014/main" id="{F6933041-BC9D-4D68-A49B-011BEA4B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38" y="2138980"/>
            <a:ext cx="550240" cy="5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751E819B-7828-407A-A30C-B365884FA63F}"/>
              </a:ext>
            </a:extLst>
          </p:cNvPr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Управляющая кнопка: &quot;На главную&quot;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5A6119E-26E9-4735-9E1C-F686113EC491}"/>
              </a:ext>
            </a:extLst>
          </p:cNvPr>
          <p:cNvSpPr/>
          <p:nvPr/>
        </p:nvSpPr>
        <p:spPr>
          <a:xfrm>
            <a:off x="9377363" y="5067300"/>
            <a:ext cx="376237" cy="419100"/>
          </a:xfrm>
          <a:prstGeom prst="actionButtonHome">
            <a:avLst/>
          </a:prstGeom>
          <a:solidFill>
            <a:srgbClr val="FF9933">
              <a:alpha val="30000"/>
            </a:srgbClr>
          </a:solidFill>
          <a:ln>
            <a:solidFill>
              <a:srgbClr val="F26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676275" y="-80963"/>
            <a:ext cx="3086100" cy="5648325"/>
            <a:chOff x="676275" y="-80963"/>
            <a:chExt cx="3086100" cy="5648325"/>
          </a:xfrm>
          <a:solidFill>
            <a:schemeClr val="bg2">
              <a:lumMod val="50000"/>
            </a:schemeClr>
          </a:solidFill>
        </p:grpSpPr>
        <p:sp>
          <p:nvSpPr>
            <p:cNvPr id="2" name="Freeform 2"/>
            <p:cNvSpPr/>
            <p:nvPr/>
          </p:nvSpPr>
          <p:spPr>
            <a:xfrm>
              <a:off x="676275" y="-80963"/>
              <a:ext cx="3086100" cy="56483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 rot="21600000">
            <a:off x="4712494" y="543880"/>
            <a:ext cx="4981575" cy="8572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ru-RU" sz="3375" b="1" i="0" spc="0" dirty="0">
                <a:solidFill>
                  <a:srgbClr val="343434">
                    <a:alpha val="10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адаптивной физической культуры </a:t>
            </a:r>
          </a:p>
          <a:p>
            <a:pPr algn="l">
              <a:lnSpc>
                <a:spcPts val="3375"/>
              </a:lnSpc>
            </a:pPr>
            <a:r>
              <a:rPr lang="ru-RU" sz="3375" b="1" dirty="0">
                <a:solidFill>
                  <a:srgbClr val="343434">
                    <a:alpha val="10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КГБОУ ШИ 6</a:t>
            </a:r>
            <a:endParaRPr lang="en-US" sz="3375" b="1" i="0" spc="0" dirty="0">
              <a:solidFill>
                <a:srgbClr val="343434">
                  <a:alpha val="10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 rot="21600000">
            <a:off x="4695825" y="1988820"/>
            <a:ext cx="4150575" cy="13716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800"/>
              </a:lnSpc>
            </a:pPr>
            <a:endParaRPr lang="en-US" sz="1500" b="0" i="0" spc="0" dirty="0">
              <a:solidFill>
                <a:srgbClr val="343434">
                  <a:alpha val="100000"/>
                </a:srgbClr>
              </a:solidFill>
              <a:latin typeface="Work Sans"/>
            </a:endParaRPr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2"/>
          <p:cNvGrpSpPr/>
          <p:nvPr/>
        </p:nvGrpSpPr>
        <p:grpSpPr>
          <a:xfrm rot="21600000">
            <a:off x="1083788" y="4948238"/>
            <a:ext cx="361950" cy="361950"/>
            <a:chOff x="1228725" y="4010025"/>
            <a:chExt cx="361950" cy="361950"/>
          </a:xfrm>
        </p:grpSpPr>
        <p:sp>
          <p:nvSpPr>
            <p:cNvPr id="11" name="Freeform 11"/>
            <p:cNvSpPr/>
            <p:nvPr/>
          </p:nvSpPr>
          <p:spPr>
            <a:xfrm>
              <a:off x="1228725" y="4010025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1445738" y="4948238"/>
            <a:ext cx="361950" cy="361950"/>
            <a:chOff x="1590675" y="4010025"/>
            <a:chExt cx="361950" cy="361950"/>
          </a:xfrm>
        </p:grpSpPr>
        <p:sp>
          <p:nvSpPr>
            <p:cNvPr id="13" name="Freeform 13"/>
            <p:cNvSpPr/>
            <p:nvPr/>
          </p:nvSpPr>
          <p:spPr>
            <a:xfrm>
              <a:off x="1590675" y="4010025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1807688" y="4948238"/>
            <a:ext cx="361950" cy="361950"/>
            <a:chOff x="1952625" y="4010025"/>
            <a:chExt cx="361950" cy="361950"/>
          </a:xfrm>
        </p:grpSpPr>
        <p:sp>
          <p:nvSpPr>
            <p:cNvPr id="15" name="Freeform 15"/>
            <p:cNvSpPr/>
            <p:nvPr/>
          </p:nvSpPr>
          <p:spPr>
            <a:xfrm>
              <a:off x="1952625" y="4010025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8A7132-C015-4750-8772-2DA190F2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6" y="543879"/>
            <a:ext cx="3302929" cy="44043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8A1359-C846-4130-9705-57882F61A8AB}"/>
              </a:ext>
            </a:extLst>
          </p:cNvPr>
          <p:cNvSpPr txBox="1"/>
          <p:nvPr/>
        </p:nvSpPr>
        <p:spPr>
          <a:xfrm>
            <a:off x="4326096" y="2039894"/>
            <a:ext cx="51371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Адаптивная физическая культура и спорт являются важным фактором для реабилитации и социально-бытовой адаптации ребенка с нарушением слуха, в том числе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кохлеарно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имплантированного.</a:t>
            </a:r>
          </a:p>
          <a:p>
            <a:endParaRPr lang="ru-RU" dirty="0"/>
          </a:p>
        </p:txBody>
      </p:sp>
      <p:sp>
        <p:nvSpPr>
          <p:cNvPr id="21" name="Управляющая кнопка: &quot;Вперед&quot; или &quot;Следующий&quot;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A54DAE-0869-4DEB-B4B1-CD963B2611F1}"/>
              </a:ext>
            </a:extLst>
          </p:cNvPr>
          <p:cNvSpPr/>
          <p:nvPr/>
        </p:nvSpPr>
        <p:spPr>
          <a:xfrm>
            <a:off x="9259729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CA66FE-EA95-46D1-82C8-3E6F0E77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934" y="586494"/>
            <a:ext cx="3675666" cy="48999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273407" y="71437"/>
            <a:ext cx="4150575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ru-RU" sz="2800" b="1" i="0" spc="0" dirty="0">
                <a:solidFill>
                  <a:srgbClr val="343434">
                    <a:alpha val="10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Методическая разработка</a:t>
            </a:r>
            <a:endParaRPr lang="en-US" sz="2800" b="1" i="0" spc="0" dirty="0">
              <a:solidFill>
                <a:srgbClr val="343434">
                  <a:alpha val="10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6"/>
          <p:cNvCxnSpPr>
            <a:cxnSpLocks/>
          </p:cNvCxnSpPr>
          <p:nvPr/>
        </p:nvCxnSpPr>
        <p:spPr>
          <a:xfrm>
            <a:off x="26279" y="538163"/>
            <a:ext cx="9727320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"/>
          <p:cNvGrpSpPr/>
          <p:nvPr/>
        </p:nvGrpSpPr>
        <p:grpSpPr>
          <a:xfrm rot="21600000">
            <a:off x="2400300" y="5124450"/>
            <a:ext cx="361950" cy="361950"/>
            <a:chOff x="2400300" y="5124450"/>
            <a:chExt cx="361950" cy="361950"/>
          </a:xfrm>
        </p:grpSpPr>
        <p:sp>
          <p:nvSpPr>
            <p:cNvPr id="10" name="Freeform 10"/>
            <p:cNvSpPr/>
            <p:nvPr/>
          </p:nvSpPr>
          <p:spPr>
            <a:xfrm>
              <a:off x="2400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2038350" y="5124450"/>
            <a:ext cx="361950" cy="361950"/>
            <a:chOff x="2038350" y="5124450"/>
            <a:chExt cx="361950" cy="361950"/>
          </a:xfrm>
        </p:grpSpPr>
        <p:sp>
          <p:nvSpPr>
            <p:cNvPr id="12" name="Freeform 12"/>
            <p:cNvSpPr/>
            <p:nvPr/>
          </p:nvSpPr>
          <p:spPr>
            <a:xfrm>
              <a:off x="2038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-28575" y="5124450"/>
            <a:ext cx="2066925" cy="361950"/>
            <a:chOff x="-28575" y="5124450"/>
            <a:chExt cx="2066925" cy="361950"/>
          </a:xfrm>
        </p:grpSpPr>
        <p:sp>
          <p:nvSpPr>
            <p:cNvPr id="14" name="Freeform 14"/>
            <p:cNvSpPr/>
            <p:nvPr/>
          </p:nvSpPr>
          <p:spPr>
            <a:xfrm>
              <a:off x="-2857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F187D43-14E5-4229-A35F-BBF32F80B16A}"/>
              </a:ext>
            </a:extLst>
          </p:cNvPr>
          <p:cNvSpPr/>
          <p:nvPr/>
        </p:nvSpPr>
        <p:spPr>
          <a:xfrm>
            <a:off x="-76201" y="2137684"/>
            <a:ext cx="61840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процессе изучения курса у обучающихся формируется потребность в систематических занятиях физическими упражнениями, обучающиеся приобщаются к здоровому образу жизни, приобретают привычку заниматься физическим трудом, умственная нагрузка компенсируется у них физической. Занятия спортом дисциплинируют, воспитывают чувство коллективизма, волю, целеустремленность, способствуют поддержке при изучении общеобразовательных предметов, так как укрепляют здоровье.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99E81F2-44D6-409C-ACD5-50CCBBB2F8F7}"/>
              </a:ext>
            </a:extLst>
          </p:cNvPr>
          <p:cNvSpPr/>
          <p:nvPr/>
        </p:nvSpPr>
        <p:spPr>
          <a:xfrm>
            <a:off x="114149" y="1089910"/>
            <a:ext cx="5712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курс внеурочной деятельности 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«Адаптивное тхэквондо для лиц с нарушением слуха»</a:t>
            </a:r>
          </a:p>
        </p:txBody>
      </p:sp>
      <p:sp>
        <p:nvSpPr>
          <p:cNvPr id="24" name="Управляющая кнопка: &quot;Вперед&quot; или &quot;Следующий&quot;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5190C0A-9514-4CD4-BEC9-D71C570AB49E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 rot="21600000">
            <a:off x="1495425" y="1185862"/>
            <a:ext cx="6769950" cy="13716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3600"/>
              </a:lnSpc>
            </a:pPr>
            <a:endParaRPr lang="en-US" sz="3000" b="0" i="0" spc="0" dirty="0">
              <a:solidFill>
                <a:srgbClr val="F57C23">
                  <a:alpha val="100000"/>
                </a:srgbClr>
              </a:solidFill>
              <a:latin typeface="Work Sans"/>
            </a:endParaRPr>
          </a:p>
        </p:txBody>
      </p:sp>
      <p:cxnSp>
        <p:nvCxnSpPr>
          <p:cNvPr id="5" name="Straight Connector 5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9"/>
          <p:cNvGrpSpPr/>
          <p:nvPr/>
        </p:nvGrpSpPr>
        <p:grpSpPr>
          <a:xfrm rot="21600000">
            <a:off x="4333875" y="4944814"/>
            <a:ext cx="361950" cy="361950"/>
            <a:chOff x="4333875" y="4514850"/>
            <a:chExt cx="361950" cy="361950"/>
          </a:xfrm>
        </p:grpSpPr>
        <p:sp>
          <p:nvSpPr>
            <p:cNvPr id="8" name="Freeform 8"/>
            <p:cNvSpPr/>
            <p:nvPr/>
          </p:nvSpPr>
          <p:spPr>
            <a:xfrm>
              <a:off x="4333875" y="45148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4695825" y="4944814"/>
            <a:ext cx="361950" cy="361950"/>
            <a:chOff x="4695825" y="4514850"/>
            <a:chExt cx="361950" cy="361950"/>
          </a:xfrm>
        </p:grpSpPr>
        <p:sp>
          <p:nvSpPr>
            <p:cNvPr id="10" name="Freeform 10"/>
            <p:cNvSpPr/>
            <p:nvPr/>
          </p:nvSpPr>
          <p:spPr>
            <a:xfrm>
              <a:off x="4695825" y="45148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5057775" y="4944814"/>
            <a:ext cx="361950" cy="361950"/>
            <a:chOff x="5057775" y="4514850"/>
            <a:chExt cx="361950" cy="361950"/>
          </a:xfrm>
        </p:grpSpPr>
        <p:sp>
          <p:nvSpPr>
            <p:cNvPr id="12" name="Freeform 12"/>
            <p:cNvSpPr/>
            <p:nvPr/>
          </p:nvSpPr>
          <p:spPr>
            <a:xfrm>
              <a:off x="5057775" y="45148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B4DD819-3040-4DF5-99F4-D2E4D2A47925}"/>
              </a:ext>
            </a:extLst>
          </p:cNvPr>
          <p:cNvSpPr/>
          <p:nvPr/>
        </p:nvSpPr>
        <p:spPr>
          <a:xfrm>
            <a:off x="257640" y="17324"/>
            <a:ext cx="9310106" cy="930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75"/>
              </a:lnSpc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«Высокие (с позитивной динамикой за последние три года) результаты учебных достижений обучающихся, которые обучаются у учителя»</a:t>
            </a:r>
            <a:endParaRPr lang="en-US" b="1" dirty="0">
              <a:solidFill>
                <a:srgbClr val="343434">
                  <a:alpha val="10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7BD57D9-DB68-4F94-A73B-CDD82CB06E98}"/>
              </a:ext>
            </a:extLst>
          </p:cNvPr>
          <p:cNvSpPr/>
          <p:nvPr/>
        </p:nvSpPr>
        <p:spPr>
          <a:xfrm>
            <a:off x="99060" y="1053198"/>
            <a:ext cx="48768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годового значения среднего балла по предмету адаптивная физическая культура на примере классов, в которых преподаю</a:t>
            </a:r>
            <a:endParaRPr lang="ru-RU" sz="1050" i="1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2681CBF-7349-4F3A-8DA8-8D6C950AE26F}"/>
              </a:ext>
            </a:extLst>
          </p:cNvPr>
          <p:cNvSpPr/>
          <p:nvPr/>
        </p:nvSpPr>
        <p:spPr>
          <a:xfrm>
            <a:off x="5036820" y="1052685"/>
            <a:ext cx="4443413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Качество знаний обучающихся по предмету (доля обучающихся (в %), получивших отметки «4» и «5» по итогам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учебного года)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Управляющая кнопка: &quot;Вперед&quot; или &quot;Следующий&quot;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961935-0A32-4F81-BA98-97BEB934F3F7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3A299C5A-54CA-49FC-B9CB-A8450EE35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81660"/>
              </p:ext>
            </p:extLst>
          </p:nvPr>
        </p:nvGraphicFramePr>
        <p:xfrm>
          <a:off x="0" y="2148684"/>
          <a:ext cx="5715000" cy="3036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9DFF3A71-7592-4200-856E-003BF91F6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019019"/>
              </p:ext>
            </p:extLst>
          </p:nvPr>
        </p:nvGraphicFramePr>
        <p:xfrm>
          <a:off x="5238750" y="2464279"/>
          <a:ext cx="4603966" cy="272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80CBDF-0645-45C4-B970-51AB38B2A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420" y="511505"/>
            <a:ext cx="2706180" cy="3575206"/>
          </a:xfrm>
          <a:prstGeom prst="rect">
            <a:avLst/>
          </a:prstGeom>
        </p:spPr>
      </p:pic>
      <p:cxnSp>
        <p:nvCxnSpPr>
          <p:cNvPr id="3" name="Straight Connector 3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 rot="21600000">
            <a:off x="5238750" y="209550"/>
            <a:ext cx="41505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75" b="0" i="0" spc="0">
                <a:solidFill>
                  <a:srgbClr val="FFFFFF">
                    <a:alpha val="100000"/>
                  </a:srgbClr>
                </a:solidFill>
                <a:latin typeface="Work Sans"/>
              </a:rPr>
              <a:t>Introduction to Leadership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6049327" y="3960532"/>
            <a:ext cx="2969895" cy="1083908"/>
            <a:chOff x="5600700" y="1262063"/>
            <a:chExt cx="3257550" cy="2962275"/>
          </a:xfrm>
        </p:grpSpPr>
        <p:sp>
          <p:nvSpPr>
            <p:cNvPr id="9" name="Freeform 9"/>
            <p:cNvSpPr/>
            <p:nvPr/>
          </p:nvSpPr>
          <p:spPr>
            <a:xfrm>
              <a:off x="5600700" y="1262063"/>
              <a:ext cx="3257550" cy="29622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047420" y="4203064"/>
            <a:ext cx="2817075" cy="9144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800"/>
              </a:lnSpc>
            </a:pPr>
            <a:r>
              <a:rPr lang="ru-RU" sz="1500" b="1" i="0" spc="0" dirty="0">
                <a:solidFill>
                  <a:srgbClr val="343434">
                    <a:alpha val="100000"/>
                  </a:srgbClr>
                </a:solidFill>
                <a:latin typeface="Work Sans"/>
              </a:rPr>
              <a:t>Сдача на пояса в рамках курса внеурочной деятельности</a:t>
            </a:r>
            <a:endParaRPr lang="en-US" sz="1500" b="0" i="0" spc="0" dirty="0">
              <a:solidFill>
                <a:srgbClr val="343434">
                  <a:alpha val="100000"/>
                </a:srgbClr>
              </a:solidFill>
              <a:latin typeface="Work Sans"/>
            </a:endParaRP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2400300" y="5124450"/>
            <a:ext cx="361950" cy="361950"/>
            <a:chOff x="2400300" y="5124450"/>
            <a:chExt cx="361950" cy="361950"/>
          </a:xfrm>
        </p:grpSpPr>
        <p:sp>
          <p:nvSpPr>
            <p:cNvPr id="15" name="Freeform 15"/>
            <p:cNvSpPr/>
            <p:nvPr/>
          </p:nvSpPr>
          <p:spPr>
            <a:xfrm>
              <a:off x="2400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21600000">
            <a:off x="2038350" y="5124450"/>
            <a:ext cx="361950" cy="361950"/>
            <a:chOff x="2038350" y="5124450"/>
            <a:chExt cx="361950" cy="361950"/>
          </a:xfrm>
        </p:grpSpPr>
        <p:sp>
          <p:nvSpPr>
            <p:cNvPr id="17" name="Freeform 17"/>
            <p:cNvSpPr/>
            <p:nvPr/>
          </p:nvSpPr>
          <p:spPr>
            <a:xfrm>
              <a:off x="2038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 rot="21600000">
            <a:off x="-28575" y="5124450"/>
            <a:ext cx="2066925" cy="361950"/>
            <a:chOff x="-28575" y="5124450"/>
            <a:chExt cx="2066925" cy="361950"/>
          </a:xfrm>
        </p:grpSpPr>
        <p:sp>
          <p:nvSpPr>
            <p:cNvPr id="19" name="Freeform 19"/>
            <p:cNvSpPr/>
            <p:nvPr/>
          </p:nvSpPr>
          <p:spPr>
            <a:xfrm>
              <a:off x="-2857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FE23B98-4D89-47E9-B915-FFD9B5587980}"/>
              </a:ext>
            </a:extLst>
          </p:cNvPr>
          <p:cNvSpPr/>
          <p:nvPr/>
        </p:nvSpPr>
        <p:spPr>
          <a:xfrm>
            <a:off x="323849" y="188340"/>
            <a:ext cx="660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Высокие результаты внеурочной деятельности обучающихся по учебному предмету, который преподает учитель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A9C72A8-4800-465E-B91F-DA3A52CBCB65}"/>
              </a:ext>
            </a:extLst>
          </p:cNvPr>
          <p:cNvSpPr/>
          <p:nvPr/>
        </p:nvSpPr>
        <p:spPr>
          <a:xfrm>
            <a:off x="1" y="962514"/>
            <a:ext cx="2942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 sz="16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Динамика количества обучающихся, вовлеченных во внеурочную деятельность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D9174AE5-1239-439F-95C8-65274B40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142951"/>
              </p:ext>
            </p:extLst>
          </p:nvPr>
        </p:nvGraphicFramePr>
        <p:xfrm>
          <a:off x="50693" y="2142736"/>
          <a:ext cx="2860280" cy="298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56F259F-EE57-49B1-8675-78043F38FE91}"/>
              </a:ext>
            </a:extLst>
          </p:cNvPr>
          <p:cNvSpPr/>
          <p:nvPr/>
        </p:nvSpPr>
        <p:spPr>
          <a:xfrm>
            <a:off x="3232000" y="980001"/>
            <a:ext cx="266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учеников, участвующих в проектной деятельности</a:t>
            </a:r>
          </a:p>
        </p:txBody>
      </p:sp>
      <p:cxnSp>
        <p:nvCxnSpPr>
          <p:cNvPr id="29" name="Straight Connector 3">
            <a:extLst>
              <a:ext uri="{FF2B5EF4-FFF2-40B4-BE49-F238E27FC236}">
                <a16:creationId xmlns:a16="http://schemas.microsoft.com/office/drawing/2014/main" id="{0B2CA5AA-2BA9-455B-98EA-4D52153E9147}"/>
              </a:ext>
            </a:extLst>
          </p:cNvPr>
          <p:cNvCxnSpPr>
            <a:cxnSpLocks/>
          </p:cNvCxnSpPr>
          <p:nvPr/>
        </p:nvCxnSpPr>
        <p:spPr>
          <a:xfrm>
            <a:off x="2942272" y="1023144"/>
            <a:ext cx="0" cy="4446589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Управляющая кнопка: &quot;Вперед&quot; или &quot;Следующий&quot;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CFB293-19C4-4710-A736-FE6F104E27C6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4D24818E-CA07-49EC-9655-E7C8D22C4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994619"/>
              </p:ext>
            </p:extLst>
          </p:nvPr>
        </p:nvGraphicFramePr>
        <p:xfrm>
          <a:off x="2846070" y="1674337"/>
          <a:ext cx="3832852" cy="369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7474C31-AC9E-4CCB-826B-E634A9959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57" y="589179"/>
            <a:ext cx="2289254" cy="327621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FB174B2-39C5-48EC-B9E4-BCCE73E9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03" y="589179"/>
            <a:ext cx="2303837" cy="3294872"/>
          </a:xfrm>
          <a:prstGeom prst="rect">
            <a:avLst/>
          </a:prstGeom>
        </p:spPr>
      </p:pic>
      <p:cxnSp>
        <p:nvCxnSpPr>
          <p:cNvPr id="2" name="Straight Connector 2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 rot="21600000">
            <a:off x="376238" y="97631"/>
            <a:ext cx="6687502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ru-RU" sz="3375" b="1" i="0" spc="0" dirty="0">
                <a:solidFill>
                  <a:srgbClr val="343434">
                    <a:alpha val="100000"/>
                  </a:srgbClr>
                </a:solidFill>
                <a:latin typeface="Work Sans"/>
              </a:rPr>
              <a:t>Результаты обучающихся</a:t>
            </a:r>
            <a:endParaRPr lang="en-US" sz="3375" b="1" i="0" spc="0" dirty="0">
              <a:solidFill>
                <a:srgbClr val="343434">
                  <a:alpha val="100000"/>
                </a:srgbClr>
              </a:solidFill>
              <a:latin typeface="Work Sans"/>
            </a:endParaRP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2400300" y="5124450"/>
            <a:ext cx="361950" cy="361950"/>
            <a:chOff x="2400300" y="5124450"/>
            <a:chExt cx="361950" cy="361950"/>
          </a:xfrm>
        </p:grpSpPr>
        <p:sp>
          <p:nvSpPr>
            <p:cNvPr id="17" name="Freeform 17"/>
            <p:cNvSpPr/>
            <p:nvPr/>
          </p:nvSpPr>
          <p:spPr>
            <a:xfrm>
              <a:off x="2400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 rot="21600000">
            <a:off x="2038350" y="5124450"/>
            <a:ext cx="361950" cy="361950"/>
            <a:chOff x="2038350" y="5124450"/>
            <a:chExt cx="361950" cy="361950"/>
          </a:xfrm>
        </p:grpSpPr>
        <p:sp>
          <p:nvSpPr>
            <p:cNvPr id="19" name="Freeform 19"/>
            <p:cNvSpPr/>
            <p:nvPr/>
          </p:nvSpPr>
          <p:spPr>
            <a:xfrm>
              <a:off x="2038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21600000">
            <a:off x="-28575" y="5124450"/>
            <a:ext cx="2066925" cy="361950"/>
            <a:chOff x="-28575" y="5124450"/>
            <a:chExt cx="2066925" cy="361950"/>
          </a:xfrm>
        </p:grpSpPr>
        <p:sp>
          <p:nvSpPr>
            <p:cNvPr id="21" name="Freeform 21"/>
            <p:cNvSpPr/>
            <p:nvPr/>
          </p:nvSpPr>
          <p:spPr>
            <a:xfrm>
              <a:off x="-2857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31" name="Freeform 15">
            <a:extLst>
              <a:ext uri="{FF2B5EF4-FFF2-40B4-BE49-F238E27FC236}">
                <a16:creationId xmlns:a16="http://schemas.microsoft.com/office/drawing/2014/main" id="{09FC4ECA-29A8-402E-AD30-C8190B4A1826}"/>
              </a:ext>
            </a:extLst>
          </p:cNvPr>
          <p:cNvSpPr/>
          <p:nvPr/>
        </p:nvSpPr>
        <p:spPr>
          <a:xfrm>
            <a:off x="3148916" y="217965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98C6F4CC-F16A-401A-9ECE-E59432573BA7}"/>
              </a:ext>
            </a:extLst>
          </p:cNvPr>
          <p:cNvSpPr/>
          <p:nvPr/>
        </p:nvSpPr>
        <p:spPr>
          <a:xfrm>
            <a:off x="247650" y="1143872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F16376F1-440E-4FD9-B373-1B9F1311ED7F}"/>
              </a:ext>
            </a:extLst>
          </p:cNvPr>
          <p:cNvGrpSpPr/>
          <p:nvPr/>
        </p:nvGrpSpPr>
        <p:grpSpPr>
          <a:xfrm rot="21600000">
            <a:off x="2576819" y="4102360"/>
            <a:ext cx="438150" cy="438150"/>
            <a:chOff x="5348288" y="1714500"/>
            <a:chExt cx="438150" cy="438150"/>
          </a:xfrm>
        </p:grpSpPr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1E53083-36CD-4255-AF11-1768E0E154A1}"/>
                </a:ext>
              </a:extLst>
            </p:cNvPr>
            <p:cNvSpPr/>
            <p:nvPr/>
          </p:nvSpPr>
          <p:spPr>
            <a:xfrm>
              <a:off x="5348288" y="1714500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40" name="Freeform 15">
            <a:extLst>
              <a:ext uri="{FF2B5EF4-FFF2-40B4-BE49-F238E27FC236}">
                <a16:creationId xmlns:a16="http://schemas.microsoft.com/office/drawing/2014/main" id="{D606C144-B48D-482F-9F0E-D1A1BC013506}"/>
              </a:ext>
            </a:extLst>
          </p:cNvPr>
          <p:cNvSpPr/>
          <p:nvPr/>
        </p:nvSpPr>
        <p:spPr>
          <a:xfrm>
            <a:off x="2667306" y="4209661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8B1620-8028-45EA-A1F6-DDA2EBE3FF28}"/>
              </a:ext>
            </a:extLst>
          </p:cNvPr>
          <p:cNvGrpSpPr/>
          <p:nvPr/>
        </p:nvGrpSpPr>
        <p:grpSpPr>
          <a:xfrm rot="21600000">
            <a:off x="4895855" y="4102360"/>
            <a:ext cx="438150" cy="438150"/>
            <a:chOff x="5348288" y="1714500"/>
            <a:chExt cx="438150" cy="438150"/>
          </a:xfrm>
        </p:grpSpPr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893EA121-220A-45B9-80FD-E9684F984625}"/>
                </a:ext>
              </a:extLst>
            </p:cNvPr>
            <p:cNvSpPr/>
            <p:nvPr/>
          </p:nvSpPr>
          <p:spPr>
            <a:xfrm>
              <a:off x="5348288" y="1714500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43" name="Freeform 15">
            <a:extLst>
              <a:ext uri="{FF2B5EF4-FFF2-40B4-BE49-F238E27FC236}">
                <a16:creationId xmlns:a16="http://schemas.microsoft.com/office/drawing/2014/main" id="{5D26656C-C59B-4F9D-A9A5-1450A0EFB2D2}"/>
              </a:ext>
            </a:extLst>
          </p:cNvPr>
          <p:cNvSpPr/>
          <p:nvPr/>
        </p:nvSpPr>
        <p:spPr>
          <a:xfrm>
            <a:off x="4986342" y="4209661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grpSp>
        <p:nvGrpSpPr>
          <p:cNvPr id="44" name="Group 10">
            <a:extLst>
              <a:ext uri="{FF2B5EF4-FFF2-40B4-BE49-F238E27FC236}">
                <a16:creationId xmlns:a16="http://schemas.microsoft.com/office/drawing/2014/main" id="{A00A3874-5F53-4637-85C1-5E64CA224E55}"/>
              </a:ext>
            </a:extLst>
          </p:cNvPr>
          <p:cNvGrpSpPr/>
          <p:nvPr/>
        </p:nvGrpSpPr>
        <p:grpSpPr>
          <a:xfrm rot="21600000">
            <a:off x="7357482" y="4102360"/>
            <a:ext cx="438150" cy="438150"/>
            <a:chOff x="5348288" y="1714500"/>
            <a:chExt cx="438150" cy="438150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436B323-6B7A-4B17-A13A-8266109B13FE}"/>
                </a:ext>
              </a:extLst>
            </p:cNvPr>
            <p:cNvSpPr/>
            <p:nvPr/>
          </p:nvSpPr>
          <p:spPr>
            <a:xfrm>
              <a:off x="5348288" y="1714500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51" name="Freeform 15">
            <a:extLst>
              <a:ext uri="{FF2B5EF4-FFF2-40B4-BE49-F238E27FC236}">
                <a16:creationId xmlns:a16="http://schemas.microsoft.com/office/drawing/2014/main" id="{3E72F079-E8BA-49AF-AED6-0B3443A7A9CF}"/>
              </a:ext>
            </a:extLst>
          </p:cNvPr>
          <p:cNvSpPr/>
          <p:nvPr/>
        </p:nvSpPr>
        <p:spPr>
          <a:xfrm>
            <a:off x="6347511" y="117554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D74FC6AE-CED9-4D49-A5CB-3A1B13162C69}"/>
              </a:ext>
            </a:extLst>
          </p:cNvPr>
          <p:cNvSpPr/>
          <p:nvPr/>
        </p:nvSpPr>
        <p:spPr>
          <a:xfrm>
            <a:off x="7447969" y="4209661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589E7DFC-7072-4592-99B5-B7E25ED03555}"/>
              </a:ext>
            </a:extLst>
          </p:cNvPr>
          <p:cNvSpPr/>
          <p:nvPr/>
        </p:nvSpPr>
        <p:spPr>
          <a:xfrm>
            <a:off x="8456032" y="1175548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5CD357F-6A5F-479E-976B-88D55848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747" y="573072"/>
            <a:ext cx="2343552" cy="331097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136FA0D-05F2-4DF3-97E4-645C17458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30" y="589179"/>
            <a:ext cx="2686957" cy="1761311"/>
          </a:xfrm>
          <a:prstGeom prst="rect">
            <a:avLst/>
          </a:prstGeom>
        </p:spPr>
      </p:pic>
      <p:grpSp>
        <p:nvGrpSpPr>
          <p:cNvPr id="75" name="Group 10">
            <a:extLst>
              <a:ext uri="{FF2B5EF4-FFF2-40B4-BE49-F238E27FC236}">
                <a16:creationId xmlns:a16="http://schemas.microsoft.com/office/drawing/2014/main" id="{73C15037-27FD-4CCC-8265-6DBB9752BB75}"/>
              </a:ext>
            </a:extLst>
          </p:cNvPr>
          <p:cNvGrpSpPr/>
          <p:nvPr/>
        </p:nvGrpSpPr>
        <p:grpSpPr>
          <a:xfrm rot="21600000">
            <a:off x="8814" y="2774391"/>
            <a:ext cx="438150" cy="438150"/>
            <a:chOff x="5348288" y="1714500"/>
            <a:chExt cx="438150" cy="438150"/>
          </a:xfrm>
        </p:grpSpPr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F89096F4-B4CE-46C6-BB0C-C9B8E56676C0}"/>
                </a:ext>
              </a:extLst>
            </p:cNvPr>
            <p:cNvSpPr/>
            <p:nvPr/>
          </p:nvSpPr>
          <p:spPr>
            <a:xfrm>
              <a:off x="5348288" y="1714500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77" name="Freeform 15">
            <a:extLst>
              <a:ext uri="{FF2B5EF4-FFF2-40B4-BE49-F238E27FC236}">
                <a16:creationId xmlns:a16="http://schemas.microsoft.com/office/drawing/2014/main" id="{311FA7B7-02C0-45C2-B140-38BDD6F62216}"/>
              </a:ext>
            </a:extLst>
          </p:cNvPr>
          <p:cNvSpPr/>
          <p:nvPr/>
        </p:nvSpPr>
        <p:spPr>
          <a:xfrm>
            <a:off x="99301" y="2881692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EAE3934-BB06-4B92-AE7E-CFB08E8C1638}"/>
              </a:ext>
            </a:extLst>
          </p:cNvPr>
          <p:cNvSpPr txBox="1"/>
          <p:nvPr/>
        </p:nvSpPr>
        <p:spPr>
          <a:xfrm>
            <a:off x="535304" y="2717507"/>
            <a:ext cx="1989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Более 15 обучающихся получили знаки отличия комплекса ГТО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11D5A5-1FEB-4EED-A71E-91AE3B3C14E4}"/>
              </a:ext>
            </a:extLst>
          </p:cNvPr>
          <p:cNvSpPr txBox="1"/>
          <p:nvPr/>
        </p:nvSpPr>
        <p:spPr>
          <a:xfrm>
            <a:off x="3014969" y="3946898"/>
            <a:ext cx="214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Неоднократно становились победителями и призёрами краевого фестиваля «Преодоление»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C7786B-BD93-499F-B15B-2441EF579A24}"/>
              </a:ext>
            </a:extLst>
          </p:cNvPr>
          <p:cNvSpPr txBox="1"/>
          <p:nvPr/>
        </p:nvSpPr>
        <p:spPr>
          <a:xfrm>
            <a:off x="5358518" y="3944358"/>
            <a:ext cx="214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Неоднократно становились победителями и призёрами краевого фестиваля «Готов к труду и обороне»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C153D5-BC11-4828-BCEE-016761EA0AB5}"/>
              </a:ext>
            </a:extLst>
          </p:cNvPr>
          <p:cNvSpPr txBox="1"/>
          <p:nvPr/>
        </p:nvSpPr>
        <p:spPr>
          <a:xfrm>
            <a:off x="7748896" y="3944358"/>
            <a:ext cx="2142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Приняли участие в соревнованиях по адаптивному тхэквондо муниципального, краевого и федерального 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уровней</a:t>
            </a:r>
          </a:p>
        </p:txBody>
      </p:sp>
      <p:sp>
        <p:nvSpPr>
          <p:cNvPr id="83" name="Управляющая кнопка: &quot;Вперед&quot; или &quot;Следующий&quot; 8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C50F1C-1EC6-452C-84C2-D1EF581E51F7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21600000">
            <a:off x="8991600" y="4944814"/>
            <a:ext cx="438150" cy="222498"/>
            <a:chOff x="8991600" y="4944814"/>
            <a:chExt cx="438150" cy="222498"/>
          </a:xfrm>
        </p:grpSpPr>
        <p:sp>
          <p:nvSpPr>
            <p:cNvPr id="4" name="Freeform 4"/>
            <p:cNvSpPr/>
            <p:nvPr/>
          </p:nvSpPr>
          <p:spPr>
            <a:xfrm>
              <a:off x="8991600" y="4944814"/>
              <a:ext cx="438150" cy="222498"/>
            </a:xfrm>
            <a:custGeom>
              <a:avLst/>
              <a:gdLst/>
              <a:ahLst/>
              <a:cxnLst/>
              <a:rect l="0" t="0" r="0" b="0"/>
              <a:pathLst>
                <a:path w="302891" h="153091">
                  <a:moveTo>
                    <a:pt x="301914" y="73490"/>
                  </a:moveTo>
                  <a:lnTo>
                    <a:pt x="249993" y="2138"/>
                  </a:lnTo>
                  <a:cubicBezTo>
                    <a:pt x="248317" y="-186"/>
                    <a:pt x="245078" y="-691"/>
                    <a:pt x="242754" y="995"/>
                  </a:cubicBezTo>
                  <a:cubicBezTo>
                    <a:pt x="240449" y="2681"/>
                    <a:pt x="239925" y="5929"/>
                    <a:pt x="241602" y="8244"/>
                  </a:cubicBezTo>
                  <a:lnTo>
                    <a:pt x="287512" y="71357"/>
                  </a:lnTo>
                  <a:lnTo>
                    <a:pt x="5191" y="71357"/>
                  </a:lnTo>
                  <a:cubicBezTo>
                    <a:pt x="2315" y="71357"/>
                    <a:pt x="0" y="73681"/>
                    <a:pt x="0" y="76548"/>
                  </a:cubicBezTo>
                  <a:cubicBezTo>
                    <a:pt x="0" y="79415"/>
                    <a:pt x="2315" y="81729"/>
                    <a:pt x="5191" y="81729"/>
                  </a:cubicBezTo>
                  <a:lnTo>
                    <a:pt x="287522" y="81729"/>
                  </a:lnTo>
                  <a:lnTo>
                    <a:pt x="241602" y="144851"/>
                  </a:lnTo>
                  <a:cubicBezTo>
                    <a:pt x="239925" y="147156"/>
                    <a:pt x="240449" y="150414"/>
                    <a:pt x="242754" y="152100"/>
                  </a:cubicBezTo>
                  <a:cubicBezTo>
                    <a:pt x="243669" y="152757"/>
                    <a:pt x="244745" y="153091"/>
                    <a:pt x="245802" y="153091"/>
                  </a:cubicBezTo>
                  <a:cubicBezTo>
                    <a:pt x="247402" y="153091"/>
                    <a:pt x="249003" y="152357"/>
                    <a:pt x="249984" y="150957"/>
                  </a:cubicBezTo>
                  <a:lnTo>
                    <a:pt x="301904" y="79586"/>
                  </a:lnTo>
                  <a:cubicBezTo>
                    <a:pt x="303219" y="77776"/>
                    <a:pt x="303219" y="75309"/>
                    <a:pt x="301914" y="73490"/>
                  </a:cubicBez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cxnSp>
        <p:nvCxnSpPr>
          <p:cNvPr id="7" name="Straight Connector 7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2"/>
          <p:cNvGrpSpPr/>
          <p:nvPr/>
        </p:nvGrpSpPr>
        <p:grpSpPr>
          <a:xfrm rot="21600000">
            <a:off x="2400300" y="5124450"/>
            <a:ext cx="361950" cy="361950"/>
            <a:chOff x="2400300" y="5124450"/>
            <a:chExt cx="361950" cy="361950"/>
          </a:xfrm>
        </p:grpSpPr>
        <p:sp>
          <p:nvSpPr>
            <p:cNvPr id="11" name="Freeform 11"/>
            <p:cNvSpPr/>
            <p:nvPr/>
          </p:nvSpPr>
          <p:spPr>
            <a:xfrm>
              <a:off x="2400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2038350" y="5124450"/>
            <a:ext cx="361950" cy="361950"/>
            <a:chOff x="2038350" y="5124450"/>
            <a:chExt cx="361950" cy="361950"/>
          </a:xfrm>
        </p:grpSpPr>
        <p:sp>
          <p:nvSpPr>
            <p:cNvPr id="13" name="Freeform 13"/>
            <p:cNvSpPr/>
            <p:nvPr/>
          </p:nvSpPr>
          <p:spPr>
            <a:xfrm>
              <a:off x="2038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-28575" y="5124450"/>
            <a:ext cx="2066925" cy="361950"/>
            <a:chOff x="-28575" y="5124450"/>
            <a:chExt cx="2066925" cy="361950"/>
          </a:xfrm>
        </p:grpSpPr>
        <p:sp>
          <p:nvSpPr>
            <p:cNvPr id="15" name="Freeform 15"/>
            <p:cNvSpPr/>
            <p:nvPr/>
          </p:nvSpPr>
          <p:spPr>
            <a:xfrm>
              <a:off x="-2857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4B149EF-42AF-49DE-ADBC-1366E546AEA3}"/>
              </a:ext>
            </a:extLst>
          </p:cNvPr>
          <p:cNvSpPr/>
          <p:nvPr/>
        </p:nvSpPr>
        <p:spPr>
          <a:xfrm>
            <a:off x="318135" y="209549"/>
            <a:ext cx="4572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учителем условий для адресной работы с различными категориями обучающихся 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835A67-4A7A-479F-B8F9-ADDB0376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700" y="1423431"/>
            <a:ext cx="1995580" cy="28205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D605DC-F1C0-4C86-9C09-C5C62C6E4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26" y="2933706"/>
            <a:ext cx="3402894" cy="25526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58C095-8394-4E95-9895-55257ADE5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11" t="7452" r="8724"/>
          <a:stretch/>
        </p:blipFill>
        <p:spPr>
          <a:xfrm>
            <a:off x="6358326" y="0"/>
            <a:ext cx="3402894" cy="29337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DA3D832-548E-44CE-A527-7D05EA41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07"/>
          <a:stretch/>
        </p:blipFill>
        <p:spPr>
          <a:xfrm>
            <a:off x="-28575" y="1132879"/>
            <a:ext cx="4843382" cy="3991571"/>
          </a:xfrm>
          <a:prstGeom prst="rect">
            <a:avLst/>
          </a:prstGeom>
        </p:spPr>
      </p:pic>
      <p:sp>
        <p:nvSpPr>
          <p:cNvPr id="27" name="Управляющая кнопка: &quot;Вперед&quot; или &quot;Следующий&quot;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5AC59E-2F13-4C98-909D-7374620FB01A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7EC7BB6-3BC0-40EE-B7C7-EDF8DEB7C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09" y="1794698"/>
            <a:ext cx="2287965" cy="17159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2D0B21-173D-4D73-B430-413812FB5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802" y="3904331"/>
            <a:ext cx="2359693" cy="1668198"/>
          </a:xfrm>
          <a:prstGeom prst="rect">
            <a:avLst/>
          </a:prstGeom>
        </p:spPr>
      </p:pic>
      <p:cxnSp>
        <p:nvCxnSpPr>
          <p:cNvPr id="6" name="Straight Connector 6"/>
          <p:cNvCxnSpPr>
            <a:cxnSpLocks/>
          </p:cNvCxnSpPr>
          <p:nvPr/>
        </p:nvCxnSpPr>
        <p:spPr>
          <a:xfrm rot="21600000">
            <a:off x="376238" y="53816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21600000">
            <a:off x="188119" y="183966"/>
            <a:ext cx="9377362" cy="1060098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технологий,</a:t>
            </a: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том числе дистанционных образовательных технологий или электронного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обучения</a:t>
            </a:r>
            <a:endParaRPr lang="en-US" sz="3375" b="1" i="0" spc="0" dirty="0">
              <a:solidFill>
                <a:srgbClr val="343434">
                  <a:alpha val="10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2445192" y="5187413"/>
            <a:ext cx="361950" cy="361950"/>
            <a:chOff x="3800475" y="3028950"/>
            <a:chExt cx="361950" cy="361950"/>
          </a:xfrm>
        </p:grpSpPr>
        <p:sp>
          <p:nvSpPr>
            <p:cNvPr id="11" name="Freeform 11"/>
            <p:cNvSpPr/>
            <p:nvPr/>
          </p:nvSpPr>
          <p:spPr>
            <a:xfrm>
              <a:off x="3800475" y="30289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2083242" y="5187413"/>
            <a:ext cx="361950" cy="361950"/>
            <a:chOff x="3438525" y="3028950"/>
            <a:chExt cx="361950" cy="361950"/>
          </a:xfrm>
        </p:grpSpPr>
        <p:sp>
          <p:nvSpPr>
            <p:cNvPr id="13" name="Freeform 13"/>
            <p:cNvSpPr/>
            <p:nvPr/>
          </p:nvSpPr>
          <p:spPr>
            <a:xfrm>
              <a:off x="3438525" y="30289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16317" y="5187413"/>
            <a:ext cx="2066925" cy="361950"/>
            <a:chOff x="1371600" y="3028950"/>
            <a:chExt cx="2066925" cy="361950"/>
          </a:xfrm>
        </p:grpSpPr>
        <p:sp>
          <p:nvSpPr>
            <p:cNvPr id="15" name="Freeform 15"/>
            <p:cNvSpPr/>
            <p:nvPr/>
          </p:nvSpPr>
          <p:spPr>
            <a:xfrm>
              <a:off x="1371600" y="30289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7ACBBD-03E9-4735-8BC9-F544D6C18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08" y="3691092"/>
            <a:ext cx="3623203" cy="1808570"/>
          </a:xfrm>
          <a:prstGeom prst="rect">
            <a:avLst/>
          </a:prstGeom>
        </p:spPr>
      </p:pic>
      <p:grpSp>
        <p:nvGrpSpPr>
          <p:cNvPr id="25" name="Group 10">
            <a:extLst>
              <a:ext uri="{FF2B5EF4-FFF2-40B4-BE49-F238E27FC236}">
                <a16:creationId xmlns:a16="http://schemas.microsoft.com/office/drawing/2014/main" id="{FEF9D5A5-92DD-4E8F-9653-73B1654598B5}"/>
              </a:ext>
            </a:extLst>
          </p:cNvPr>
          <p:cNvGrpSpPr/>
          <p:nvPr/>
        </p:nvGrpSpPr>
        <p:grpSpPr>
          <a:xfrm rot="21600000">
            <a:off x="4809189" y="3353070"/>
            <a:ext cx="438150" cy="438150"/>
            <a:chOff x="5360234" y="1426773"/>
            <a:chExt cx="438150" cy="43815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746DAE7-F02F-4453-99D8-499CDE0E3F98}"/>
                </a:ext>
              </a:extLst>
            </p:cNvPr>
            <p:cNvSpPr/>
            <p:nvPr/>
          </p:nvSpPr>
          <p:spPr>
            <a:xfrm>
              <a:off x="5360234" y="1426773"/>
              <a:ext cx="438150" cy="4381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27" name="Freeform 15">
            <a:extLst>
              <a:ext uri="{FF2B5EF4-FFF2-40B4-BE49-F238E27FC236}">
                <a16:creationId xmlns:a16="http://schemas.microsoft.com/office/drawing/2014/main" id="{3963CEF5-AEAB-447E-B83C-4234D6F28287}"/>
              </a:ext>
            </a:extLst>
          </p:cNvPr>
          <p:cNvSpPr/>
          <p:nvPr/>
        </p:nvSpPr>
        <p:spPr>
          <a:xfrm>
            <a:off x="4900193" y="3430784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520C0F-D986-47D5-939B-922E273F84BE}"/>
              </a:ext>
            </a:extLst>
          </p:cNvPr>
          <p:cNvSpPr txBox="1"/>
          <p:nvPr/>
        </p:nvSpPr>
        <p:spPr>
          <a:xfrm>
            <a:off x="4767397" y="3917943"/>
            <a:ext cx="1892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Влияние физических упражнений 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на организм человека</a:t>
            </a:r>
          </a:p>
        </p:txBody>
      </p:sp>
      <p:cxnSp>
        <p:nvCxnSpPr>
          <p:cNvPr id="29" name="Straight Connector 6">
            <a:extLst>
              <a:ext uri="{FF2B5EF4-FFF2-40B4-BE49-F238E27FC236}">
                <a16:creationId xmlns:a16="http://schemas.microsoft.com/office/drawing/2014/main" id="{1D8E5C0C-4A1E-4F5F-AF2E-F8F554DA0FCA}"/>
              </a:ext>
            </a:extLst>
          </p:cNvPr>
          <p:cNvCxnSpPr>
            <a:cxnSpLocks/>
          </p:cNvCxnSpPr>
          <p:nvPr/>
        </p:nvCxnSpPr>
        <p:spPr>
          <a:xfrm flipV="1">
            <a:off x="4741518" y="1134239"/>
            <a:ext cx="0" cy="4340507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432C160B-9F02-41FB-82C5-73D84F73666A}"/>
              </a:ext>
            </a:extLst>
          </p:cNvPr>
          <p:cNvCxnSpPr>
            <a:cxnSpLocks/>
          </p:cNvCxnSpPr>
          <p:nvPr/>
        </p:nvCxnSpPr>
        <p:spPr>
          <a:xfrm flipV="1">
            <a:off x="4741518" y="3304492"/>
            <a:ext cx="4983293" cy="2005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9D8F8365-D1B4-40E1-A60A-9091F4CB0ACA}"/>
              </a:ext>
            </a:extLst>
          </p:cNvPr>
          <p:cNvCxnSpPr>
            <a:cxnSpLocks/>
          </p:cNvCxnSpPr>
          <p:nvPr/>
        </p:nvCxnSpPr>
        <p:spPr>
          <a:xfrm>
            <a:off x="92597" y="3542121"/>
            <a:ext cx="4648921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9">
            <a:extLst>
              <a:ext uri="{FF2B5EF4-FFF2-40B4-BE49-F238E27FC236}">
                <a16:creationId xmlns:a16="http://schemas.microsoft.com/office/drawing/2014/main" id="{A1121442-7DC1-4CB6-9005-689F2535C8D9}"/>
              </a:ext>
            </a:extLst>
          </p:cNvPr>
          <p:cNvSpPr/>
          <p:nvPr/>
        </p:nvSpPr>
        <p:spPr>
          <a:xfrm>
            <a:off x="28789" y="3575689"/>
            <a:ext cx="438150" cy="43815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7C23">
              <a:alpha val="100000"/>
            </a:srgbClr>
          </a:solidFill>
        </p:spPr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1CA792B9-49D3-474B-8C64-663030D33F8A}"/>
              </a:ext>
            </a:extLst>
          </p:cNvPr>
          <p:cNvSpPr/>
          <p:nvPr/>
        </p:nvSpPr>
        <p:spPr>
          <a:xfrm>
            <a:off x="118296" y="3666176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849C88-5B4B-4A15-B6A5-51C16C8D025D}"/>
              </a:ext>
            </a:extLst>
          </p:cNvPr>
          <p:cNvSpPr txBox="1"/>
          <p:nvPr/>
        </p:nvSpPr>
        <p:spPr>
          <a:xfrm>
            <a:off x="28789" y="3961822"/>
            <a:ext cx="237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Лучший урок спортивно-оздоровительной направленности</a:t>
            </a:r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B404120C-368D-4D6B-B91A-E6F93A5A1C89}"/>
              </a:ext>
            </a:extLst>
          </p:cNvPr>
          <p:cNvSpPr/>
          <p:nvPr/>
        </p:nvSpPr>
        <p:spPr>
          <a:xfrm>
            <a:off x="4759224" y="1267924"/>
            <a:ext cx="438150" cy="43815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7C23">
              <a:alpha val="100000"/>
            </a:srgbClr>
          </a:solidFill>
        </p:spPr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D58A6DE6-6582-4250-87CD-82636997DCF3}"/>
              </a:ext>
            </a:extLst>
          </p:cNvPr>
          <p:cNvSpPr/>
          <p:nvPr/>
        </p:nvSpPr>
        <p:spPr>
          <a:xfrm>
            <a:off x="4848731" y="1358411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6A2FCA95-91C3-4A9B-9ADB-D6DF773EED2B}"/>
              </a:ext>
            </a:extLst>
          </p:cNvPr>
          <p:cNvSpPr/>
          <p:nvPr/>
        </p:nvSpPr>
        <p:spPr>
          <a:xfrm>
            <a:off x="83799" y="1415969"/>
            <a:ext cx="438150" cy="43815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7C23">
              <a:alpha val="100000"/>
            </a:srgbClr>
          </a:solidFill>
        </p:spPr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21798F13-41A9-4605-BE3B-9F29B206E495}"/>
              </a:ext>
            </a:extLst>
          </p:cNvPr>
          <p:cNvSpPr/>
          <p:nvPr/>
        </p:nvSpPr>
        <p:spPr>
          <a:xfrm>
            <a:off x="173306" y="1506456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E592A8-6A5F-4993-9997-94E7400BBE9C}"/>
              </a:ext>
            </a:extLst>
          </p:cNvPr>
          <p:cNvSpPr txBox="1"/>
          <p:nvPr/>
        </p:nvSpPr>
        <p:spPr>
          <a:xfrm>
            <a:off x="-4458" y="1820957"/>
            <a:ext cx="2373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Формирование читательской грамотности на уроке адаптивной физической культуры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544AC5-BD08-4445-AB69-86B0DA6B3A00}"/>
              </a:ext>
            </a:extLst>
          </p:cNvPr>
          <p:cNvSpPr txBox="1"/>
          <p:nvPr/>
        </p:nvSpPr>
        <p:spPr>
          <a:xfrm>
            <a:off x="4741518" y="1787413"/>
            <a:ext cx="1620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Спортивный праздник «День здоровья»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6848C5F-02A2-414F-B28B-C7727833D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52" y="1570119"/>
            <a:ext cx="2534349" cy="1688906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227BE2A-2780-49AF-9A3F-7A75080392E3}"/>
              </a:ext>
            </a:extLst>
          </p:cNvPr>
          <p:cNvSpPr/>
          <p:nvPr/>
        </p:nvSpPr>
        <p:spPr>
          <a:xfrm>
            <a:off x="5215079" y="1206872"/>
            <a:ext cx="2816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Здоровьесберегающая </a:t>
            </a:r>
          </a:p>
          <a:p>
            <a:pPr algn="ctr"/>
            <a:r>
              <a:rPr lang="ru-RU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технология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4944736-6869-4BB0-948B-DCE3D0C060EB}"/>
              </a:ext>
            </a:extLst>
          </p:cNvPr>
          <p:cNvSpPr/>
          <p:nvPr/>
        </p:nvSpPr>
        <p:spPr>
          <a:xfrm>
            <a:off x="5242004" y="3320195"/>
            <a:ext cx="29622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Проектная технология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5EDD97F-1955-4C7C-95DB-A07B91E03BFA}"/>
              </a:ext>
            </a:extLst>
          </p:cNvPr>
          <p:cNvSpPr/>
          <p:nvPr/>
        </p:nvSpPr>
        <p:spPr>
          <a:xfrm>
            <a:off x="-174183" y="1372391"/>
            <a:ext cx="4876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Формирование функциональной</a:t>
            </a:r>
          </a:p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грамотности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8AEAB3F-9158-4261-9BE6-7600ADE209C7}"/>
              </a:ext>
            </a:extLst>
          </p:cNvPr>
          <p:cNvSpPr/>
          <p:nvPr/>
        </p:nvSpPr>
        <p:spPr>
          <a:xfrm>
            <a:off x="-36350" y="3572145"/>
            <a:ext cx="4876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Дистанционные образовательные </a:t>
            </a:r>
          </a:p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технологии</a:t>
            </a:r>
          </a:p>
        </p:txBody>
      </p:sp>
      <p:sp>
        <p:nvSpPr>
          <p:cNvPr id="58" name="Управляющая кнопка: &quot;Вперед&quot; или &quot;Следующий&quot; 5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5B328BF-E2D1-49D6-A0AD-541F29E3B3C7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600000">
            <a:off x="14287" y="519812"/>
            <a:ext cx="624468" cy="4957761"/>
            <a:chOff x="-85725" y="-104775"/>
            <a:chExt cx="2933700" cy="5819775"/>
          </a:xfrm>
        </p:grpSpPr>
        <p:sp>
          <p:nvSpPr>
            <p:cNvPr id="5" name="Freeform 5"/>
            <p:cNvSpPr/>
            <p:nvPr/>
          </p:nvSpPr>
          <p:spPr>
            <a:xfrm>
              <a:off x="-85725" y="-104775"/>
              <a:ext cx="2933700" cy="58197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376238" y="528638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21600000">
            <a:off x="5238750" y="209550"/>
            <a:ext cx="4150575" cy="1524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70"/>
              </a:lnSpc>
            </a:pPr>
            <a:r>
              <a:rPr lang="en-US" sz="975" b="0" i="0" spc="0">
                <a:solidFill>
                  <a:srgbClr val="FFFFFF">
                    <a:alpha val="100000"/>
                  </a:srgbClr>
                </a:solidFill>
                <a:latin typeface="Work Sans"/>
              </a:rPr>
              <a:t>Introduction to Leadership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9377363" y="5115623"/>
            <a:ext cx="361950" cy="361950"/>
            <a:chOff x="6591300" y="5124450"/>
            <a:chExt cx="361950" cy="361950"/>
          </a:xfrm>
        </p:grpSpPr>
        <p:sp>
          <p:nvSpPr>
            <p:cNvPr id="14" name="Freeform 14"/>
            <p:cNvSpPr/>
            <p:nvPr/>
          </p:nvSpPr>
          <p:spPr>
            <a:xfrm>
              <a:off x="659130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65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9015413" y="5115623"/>
            <a:ext cx="361950" cy="361950"/>
            <a:chOff x="6229350" y="5124450"/>
            <a:chExt cx="361950" cy="361950"/>
          </a:xfrm>
        </p:grpSpPr>
        <p:sp>
          <p:nvSpPr>
            <p:cNvPr id="16" name="Freeform 16"/>
            <p:cNvSpPr/>
            <p:nvPr/>
          </p:nvSpPr>
          <p:spPr>
            <a:xfrm>
              <a:off x="6229350" y="512445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21600000">
            <a:off x="6948488" y="5115623"/>
            <a:ext cx="2066925" cy="361950"/>
            <a:chOff x="4162425" y="5124450"/>
            <a:chExt cx="2066925" cy="361950"/>
          </a:xfrm>
        </p:grpSpPr>
        <p:sp>
          <p:nvSpPr>
            <p:cNvPr id="18" name="Freeform 18"/>
            <p:cNvSpPr/>
            <p:nvPr/>
          </p:nvSpPr>
          <p:spPr>
            <a:xfrm>
              <a:off x="4162425" y="5124450"/>
              <a:ext cx="2066925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C23">
                <a:alpha val="100000"/>
              </a:srgbClr>
            </a:solidFill>
          </p:spPr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7CCF13A-2247-4DCA-B9CC-05575DD73CC2}"/>
              </a:ext>
            </a:extLst>
          </p:cNvPr>
          <p:cNvSpPr/>
          <p:nvPr/>
        </p:nvSpPr>
        <p:spPr>
          <a:xfrm>
            <a:off x="376237" y="128527"/>
            <a:ext cx="8204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Непрерывность профессионального развития учителя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8979F192-7CF6-482F-868C-523C7AA74481}"/>
              </a:ext>
            </a:extLst>
          </p:cNvPr>
          <p:cNvSpPr/>
          <p:nvPr/>
        </p:nvSpPr>
        <p:spPr>
          <a:xfrm>
            <a:off x="173306" y="671572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DA83AA92-8279-4F66-A37A-A5D91691BE12}"/>
              </a:ext>
            </a:extLst>
          </p:cNvPr>
          <p:cNvSpPr/>
          <p:nvPr/>
        </p:nvSpPr>
        <p:spPr>
          <a:xfrm>
            <a:off x="173306" y="1871156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AAF4926F-BDCF-4B8F-8AEB-9FEE3C96B39A}"/>
              </a:ext>
            </a:extLst>
          </p:cNvPr>
          <p:cNvSpPr/>
          <p:nvPr/>
        </p:nvSpPr>
        <p:spPr>
          <a:xfrm>
            <a:off x="173306" y="3674364"/>
            <a:ext cx="257175" cy="257175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127921" y="214617"/>
                </a:moveTo>
                <a:lnTo>
                  <a:pt x="127035" y="215503"/>
                </a:lnTo>
                <a:lnTo>
                  <a:pt x="76676" y="162878"/>
                </a:lnTo>
                <a:lnTo>
                  <a:pt x="98260" y="140284"/>
                </a:lnTo>
                <a:lnTo>
                  <a:pt x="127921" y="171336"/>
                </a:lnTo>
                <a:lnTo>
                  <a:pt x="206550" y="89306"/>
                </a:lnTo>
                <a:lnTo>
                  <a:pt x="228133" y="111890"/>
                </a:lnTo>
                <a:lnTo>
                  <a:pt x="128788" y="215503"/>
                </a:lnTo>
                <a:lnTo>
                  <a:pt x="127921" y="214617"/>
                </a:lnTo>
                <a:close/>
                <a:moveTo>
                  <a:pt x="152400" y="31242"/>
                </a:moveTo>
                <a:cubicBezTo>
                  <a:pt x="85630" y="31242"/>
                  <a:pt x="31232" y="85630"/>
                  <a:pt x="31232" y="152400"/>
                </a:cubicBezTo>
                <a:cubicBezTo>
                  <a:pt x="31232" y="219170"/>
                  <a:pt x="85630" y="273558"/>
                  <a:pt x="152400" y="273558"/>
                </a:cubicBezTo>
                <a:cubicBezTo>
                  <a:pt x="219170" y="273558"/>
                  <a:pt x="273558" y="219170"/>
                  <a:pt x="273558" y="152400"/>
                </a:cubicBezTo>
                <a:cubicBezTo>
                  <a:pt x="273558" y="85630"/>
                  <a:pt x="219170" y="31242"/>
                  <a:pt x="152400" y="31242"/>
                </a:cubicBezTo>
                <a:close/>
                <a:moveTo>
                  <a:pt x="152400" y="303848"/>
                </a:moveTo>
                <a:cubicBezTo>
                  <a:pt x="68856" y="303848"/>
                  <a:pt x="953" y="235944"/>
                  <a:pt x="953" y="152400"/>
                </a:cubicBezTo>
                <a:cubicBezTo>
                  <a:pt x="953" y="68856"/>
                  <a:pt x="68856" y="953"/>
                  <a:pt x="152400" y="953"/>
                </a:cubicBezTo>
                <a:cubicBezTo>
                  <a:pt x="235820" y="953"/>
                  <a:pt x="303848" y="68856"/>
                  <a:pt x="303848" y="152400"/>
                </a:cubicBezTo>
                <a:cubicBezTo>
                  <a:pt x="303848" y="235944"/>
                  <a:pt x="235820" y="303848"/>
                  <a:pt x="152400" y="3038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3F857C1F-D28A-459D-A147-3C611318EE37}"/>
              </a:ext>
            </a:extLst>
          </p:cNvPr>
          <p:cNvCxnSpPr>
            <a:cxnSpLocks/>
          </p:cNvCxnSpPr>
          <p:nvPr/>
        </p:nvCxnSpPr>
        <p:spPr>
          <a:xfrm rot="21600000">
            <a:off x="388200" y="929561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8">
            <a:extLst>
              <a:ext uri="{FF2B5EF4-FFF2-40B4-BE49-F238E27FC236}">
                <a16:creationId xmlns:a16="http://schemas.microsoft.com/office/drawing/2014/main" id="{5B8DBBDF-832A-47F9-8AC5-133491A6FB86}"/>
              </a:ext>
            </a:extLst>
          </p:cNvPr>
          <p:cNvCxnSpPr>
            <a:cxnSpLocks/>
          </p:cNvCxnSpPr>
          <p:nvPr/>
        </p:nvCxnSpPr>
        <p:spPr>
          <a:xfrm rot="21600000">
            <a:off x="418519" y="3624960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0F878A30-D288-455A-8C7A-ECEF2010579D}"/>
              </a:ext>
            </a:extLst>
          </p:cNvPr>
          <p:cNvCxnSpPr>
            <a:cxnSpLocks/>
          </p:cNvCxnSpPr>
          <p:nvPr/>
        </p:nvCxnSpPr>
        <p:spPr>
          <a:xfrm rot="21600000">
            <a:off x="430481" y="4025883"/>
            <a:ext cx="9001125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84E69E24-2E79-45F5-901A-C95ECCAD9335}"/>
              </a:ext>
            </a:extLst>
          </p:cNvPr>
          <p:cNvCxnSpPr>
            <a:cxnSpLocks/>
          </p:cNvCxnSpPr>
          <p:nvPr/>
        </p:nvCxnSpPr>
        <p:spPr>
          <a:xfrm>
            <a:off x="516676" y="1851916"/>
            <a:ext cx="8902968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8">
            <a:extLst>
              <a:ext uri="{FF2B5EF4-FFF2-40B4-BE49-F238E27FC236}">
                <a16:creationId xmlns:a16="http://schemas.microsoft.com/office/drawing/2014/main" id="{634B16CC-5D60-443F-B9AF-7BC61258B4BA}"/>
              </a:ext>
            </a:extLst>
          </p:cNvPr>
          <p:cNvCxnSpPr>
            <a:cxnSpLocks/>
          </p:cNvCxnSpPr>
          <p:nvPr/>
        </p:nvCxnSpPr>
        <p:spPr>
          <a:xfrm>
            <a:off x="528638" y="2252839"/>
            <a:ext cx="8902968" cy="0"/>
          </a:xfrm>
          <a:prstGeom prst="line">
            <a:avLst/>
          </a:prstGeom>
          <a:ln w="9525">
            <a:solidFill>
              <a:srgbClr val="F57C23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7B7890F-3B21-44A5-B65E-39003E5F1495}"/>
              </a:ext>
            </a:extLst>
          </p:cNvPr>
          <p:cNvSpPr/>
          <p:nvPr/>
        </p:nvSpPr>
        <p:spPr>
          <a:xfrm>
            <a:off x="628185" y="1845092"/>
            <a:ext cx="400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Курсы повышения квалификации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059DDA6-46F1-4019-981B-351B4AE053EA}"/>
              </a:ext>
            </a:extLst>
          </p:cNvPr>
          <p:cNvSpPr/>
          <p:nvPr/>
        </p:nvSpPr>
        <p:spPr>
          <a:xfrm>
            <a:off x="688682" y="535461"/>
            <a:ext cx="417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Профессиональная переподготовка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DC234ED-723C-4B57-ACD8-CE68C1210E96}"/>
              </a:ext>
            </a:extLst>
          </p:cNvPr>
          <p:cNvSpPr/>
          <p:nvPr/>
        </p:nvSpPr>
        <p:spPr>
          <a:xfrm>
            <a:off x="688682" y="3624959"/>
            <a:ext cx="397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Вебинары, форумы, конференции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1E9BDC3-F89E-41C0-B2C8-874265073666}"/>
              </a:ext>
            </a:extLst>
          </p:cNvPr>
          <p:cNvSpPr/>
          <p:nvPr/>
        </p:nvSpPr>
        <p:spPr>
          <a:xfrm>
            <a:off x="672315" y="993226"/>
            <a:ext cx="6242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«Руководство и управление образовательной организацией»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977916-9215-4E68-BF15-9CD293C32AB3}"/>
              </a:ext>
            </a:extLst>
          </p:cNvPr>
          <p:cNvSpPr/>
          <p:nvPr/>
        </p:nvSpPr>
        <p:spPr>
          <a:xfrm>
            <a:off x="688682" y="1330483"/>
            <a:ext cx="461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«Техносферная безопасность. Охрана труда»</a:t>
            </a:r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643532C-177B-47E7-AC6D-AFC63512FA73}"/>
              </a:ext>
            </a:extLst>
          </p:cNvPr>
          <p:cNvSpPr/>
          <p:nvPr/>
        </p:nvSpPr>
        <p:spPr>
          <a:xfrm>
            <a:off x="672315" y="2230314"/>
            <a:ext cx="900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и методика преподавания курса финансовой грамотности различным категориям обучающихся</a:t>
            </a: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8A92318-CE52-48E7-BF10-17C4B91F054B}"/>
              </a:ext>
            </a:extLst>
          </p:cNvPr>
          <p:cNvSpPr/>
          <p:nvPr/>
        </p:nvSpPr>
        <p:spPr>
          <a:xfrm>
            <a:off x="628185" y="2853251"/>
            <a:ext cx="731520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8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Пять шагов до старта успешной инновации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6F13CE5-0CF8-4754-9D06-054356FFF5EB}"/>
              </a:ext>
            </a:extLst>
          </p:cNvPr>
          <p:cNvSpPr/>
          <p:nvPr/>
        </p:nvSpPr>
        <p:spPr>
          <a:xfrm>
            <a:off x="628185" y="4077012"/>
            <a:ext cx="73152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880" algn="just"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F801AE7-A5DF-4134-8A11-EB38F175F2E9}"/>
              </a:ext>
            </a:extLst>
          </p:cNvPr>
          <p:cNvSpPr/>
          <p:nvPr/>
        </p:nvSpPr>
        <p:spPr>
          <a:xfrm>
            <a:off x="646061" y="4027206"/>
            <a:ext cx="9093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форум социальных и педагогических практик «Горизонты и риски инклюзивного образования»</a:t>
            </a:r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B3CE1C5-0840-40CF-93AA-B99C2427B051}"/>
              </a:ext>
            </a:extLst>
          </p:cNvPr>
          <p:cNvSpPr/>
          <p:nvPr/>
        </p:nvSpPr>
        <p:spPr>
          <a:xfrm>
            <a:off x="646060" y="4643021"/>
            <a:ext cx="8785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Социальный форум «Хабаровск – город, где хочется жить!»</a:t>
            </a:r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51FB607-8CAB-497D-9AD5-101F1AE61002}"/>
              </a:ext>
            </a:extLst>
          </p:cNvPr>
          <p:cNvSpPr/>
          <p:nvPr/>
        </p:nvSpPr>
        <p:spPr>
          <a:xfrm>
            <a:off x="278198" y="1131825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BED0466-E42A-473D-8604-C345A9E047C1}"/>
              </a:ext>
            </a:extLst>
          </p:cNvPr>
          <p:cNvSpPr/>
          <p:nvPr/>
        </p:nvSpPr>
        <p:spPr>
          <a:xfrm>
            <a:off x="281858" y="1470231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AE7BD2A-F594-4EA1-8F70-80894E09F5F6}"/>
              </a:ext>
            </a:extLst>
          </p:cNvPr>
          <p:cNvSpPr/>
          <p:nvPr/>
        </p:nvSpPr>
        <p:spPr>
          <a:xfrm>
            <a:off x="285518" y="2376518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50F6A68-3477-4FA1-ACDB-737DE6E39583}"/>
              </a:ext>
            </a:extLst>
          </p:cNvPr>
          <p:cNvSpPr/>
          <p:nvPr/>
        </p:nvSpPr>
        <p:spPr>
          <a:xfrm>
            <a:off x="289987" y="3025441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7B1FEE4E-4832-4877-A674-E4DAA725EF45}"/>
              </a:ext>
            </a:extLst>
          </p:cNvPr>
          <p:cNvSpPr/>
          <p:nvPr/>
        </p:nvSpPr>
        <p:spPr>
          <a:xfrm>
            <a:off x="281858" y="4164952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1B1AE39D-5F73-4CA4-9426-BCD7455A431D}"/>
              </a:ext>
            </a:extLst>
          </p:cNvPr>
          <p:cNvSpPr/>
          <p:nvPr/>
        </p:nvSpPr>
        <p:spPr>
          <a:xfrm>
            <a:off x="278198" y="4776774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7697250-AFB2-49C7-9E3A-520C70A6D7DA}"/>
              </a:ext>
            </a:extLst>
          </p:cNvPr>
          <p:cNvSpPr/>
          <p:nvPr/>
        </p:nvSpPr>
        <p:spPr>
          <a:xfrm>
            <a:off x="295614" y="3375453"/>
            <a:ext cx="110002" cy="101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E3BD5AD-23A7-4ABA-86AF-2469FB7BF641}"/>
              </a:ext>
            </a:extLst>
          </p:cNvPr>
          <p:cNvSpPr/>
          <p:nvPr/>
        </p:nvSpPr>
        <p:spPr>
          <a:xfrm>
            <a:off x="690899" y="3239832"/>
            <a:ext cx="4277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Базовые цифровые компетенции учителя </a:t>
            </a:r>
            <a:endParaRPr lang="ru-RU" dirty="0"/>
          </a:p>
        </p:txBody>
      </p:sp>
      <p:sp>
        <p:nvSpPr>
          <p:cNvPr id="53" name="Управляющая кнопка: &quot;Вперед&quot; или &quot;Следующий&quot; 5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09EE29-7D36-47BA-BFEF-CF10B48D6877}"/>
              </a:ext>
            </a:extLst>
          </p:cNvPr>
          <p:cNvSpPr/>
          <p:nvPr/>
        </p:nvSpPr>
        <p:spPr>
          <a:xfrm>
            <a:off x="9273540" y="5044440"/>
            <a:ext cx="480060" cy="44196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493</Words>
  <Application>Microsoft Office PowerPoint</Application>
  <PresentationFormat>Произвольный</PresentationFormat>
  <Paragraphs>68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</vt:lpstr>
      <vt:lpstr>Montserrat ExtraBold</vt:lpstr>
      <vt:lpstr>Arial</vt:lpstr>
      <vt:lpstr>Calibri Light</vt:lpstr>
      <vt:lpstr>Cambria</vt:lpstr>
      <vt:lpstr>Times New Roman</vt:lpstr>
      <vt:lpstr>Work Sans</vt:lpstr>
      <vt:lpstr>Montserrat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 Савицкая</cp:lastModifiedBy>
  <cp:revision>20</cp:revision>
  <dcterms:created xsi:type="dcterms:W3CDTF">2023-05-14T09:35:51Z</dcterms:created>
  <dcterms:modified xsi:type="dcterms:W3CDTF">2024-05-16T17:17:40Z</dcterms:modified>
</cp:coreProperties>
</file>